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Roboto"/>
      <p:regular r:id="rId20"/>
      <p:bold r:id="rId21"/>
      <p:italic r:id="rId22"/>
      <p:boldItalic r:id="rId23"/>
    </p:embeddedFont>
    <p:embeddedFont>
      <p:font typeface="Nunito"/>
      <p:regular r:id="rId24"/>
      <p:bold r:id="rId25"/>
      <p:italic r:id="rId26"/>
      <p:boldItalic r:id="rId27"/>
    </p:embeddedFont>
    <p:embeddedFont>
      <p:font typeface="Arial Narrow"/>
      <p:regular r:id="rId28"/>
      <p:bold r:id="rId29"/>
      <p:italic r:id="rId30"/>
      <p:boldItalic r:id="rId31"/>
    </p:embeddedFon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g+VOxzErMezbGCOgn/cSF9HwcQ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ArialNarrow-regular.fntdata"/><Relationship Id="rId27"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ialNarrow-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ialNarrow-boldItalic.fntdata"/><Relationship Id="rId30" Type="http://schemas.openxmlformats.org/officeDocument/2006/relationships/font" Target="fonts/ArialNarrow-italic.fntdata"/><Relationship Id="rId11" Type="http://schemas.openxmlformats.org/officeDocument/2006/relationships/slide" Target="slides/slide7.xml"/><Relationship Id="rId33" Type="http://schemas.openxmlformats.org/officeDocument/2006/relationships/font" Target="fonts/CenturyGothic-bold.fntdata"/><Relationship Id="rId10" Type="http://schemas.openxmlformats.org/officeDocument/2006/relationships/slide" Target="slides/slide6.xml"/><Relationship Id="rId32" Type="http://schemas.openxmlformats.org/officeDocument/2006/relationships/font" Target="fonts/CenturyGothic-regular.fntdata"/><Relationship Id="rId13" Type="http://schemas.openxmlformats.org/officeDocument/2006/relationships/slide" Target="slides/slide9.xml"/><Relationship Id="rId35" Type="http://schemas.openxmlformats.org/officeDocument/2006/relationships/font" Target="fonts/CenturyGothic-boldItalic.fntdata"/><Relationship Id="rId12" Type="http://schemas.openxmlformats.org/officeDocument/2006/relationships/slide" Target="slides/slide8.xml"/><Relationship Id="rId34"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f5524a1a24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2f5524a1a24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57212e3c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2f57212e3c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f57212e3c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2f57212e3c2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57212e3c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g2f57212e3c2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ecc07110f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2eecc07110f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eecc07110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2eecc07110f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ecc07110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g2eecc07110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f5524a1a2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2f5524a1a24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5524a1a24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g2f5524a1a24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f5524a1a2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2f5524a1a24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5524a1a24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g2f5524a1a24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f5524a1a24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2f5524a1a24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p:nvPr>
            <p:ph idx="2" type="pic"/>
          </p:nvPr>
        </p:nvSpPr>
        <p:spPr>
          <a:xfrm>
            <a:off x="5183188" y="987425"/>
            <a:ext cx="6172200" cy="4873625"/>
          </a:xfrm>
          <a:prstGeom prst="rect">
            <a:avLst/>
          </a:prstGeom>
          <a:noFill/>
          <a:ln>
            <a:noFill/>
          </a:ln>
        </p:spPr>
      </p:sp>
      <p:sp>
        <p:nvSpPr>
          <p:cNvPr id="64" name="Google Shape;64;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hyperlink" Target="https://tinyurl.com/FIT9136-PAS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6.jpg"/><Relationship Id="rId10" Type="http://schemas.openxmlformats.org/officeDocument/2006/relationships/image" Target="../media/image20.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hyperlink" Target="mailto:harry.wang1@monash.edu" TargetMode="External"/><Relationship Id="rId7" Type="http://schemas.openxmlformats.org/officeDocument/2006/relationships/hyperlink" Target="https://tinyurl.com/FIT9136-PASS" TargetMode="External"/><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6.jpg"/><Relationship Id="rId10" Type="http://schemas.openxmlformats.org/officeDocument/2006/relationships/image" Target="../media/image20.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hyperlink" Target="mailto:harry.wang1@monash.edu" TargetMode="External"/><Relationship Id="rId7" Type="http://schemas.openxmlformats.org/officeDocument/2006/relationships/hyperlink" Target="https://tinyurl.com/FIT9136-PASS" TargetMode="External"/><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6.jpg"/><Relationship Id="rId9" Type="http://schemas.openxmlformats.org/officeDocument/2006/relationships/image" Target="../media/image9.jp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hyperlink" Target="http://drive.google.com/file/d/1RC-XBCJdvTK9Z1vDjXO-pKGJqjWu8-4s/vie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image" Target="../media/image22.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hyperlink" Target="http://drive.google.com/file/d/1JCsQ9b8gwUIa_X1IwdaMDG6qlChY-A-4/view" TargetMode="External"/><Relationship Id="rId7"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4.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txBox="1"/>
          <p:nvPr/>
        </p:nvSpPr>
        <p:spPr>
          <a:xfrm>
            <a:off x="455300" y="2865675"/>
            <a:ext cx="74085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b="1" i="0" lang="en-AU" sz="2400" u="none" cap="none" strike="noStrike">
                <a:solidFill>
                  <a:schemeClr val="dk1"/>
                </a:solidFill>
                <a:latin typeface="Century Gothic"/>
                <a:ea typeface="Century Gothic"/>
                <a:cs typeface="Century Gothic"/>
                <a:sym typeface="Century Gothic"/>
              </a:rPr>
              <a:t>Introduction to </a:t>
            </a:r>
            <a:r>
              <a:rPr b="1" lang="en-AU" sz="2400">
                <a:solidFill>
                  <a:schemeClr val="dk1"/>
                </a:solidFill>
                <a:latin typeface="Century Gothic"/>
                <a:ea typeface="Century Gothic"/>
                <a:cs typeface="Century Gothic"/>
                <a:sym typeface="Century Gothic"/>
              </a:rPr>
              <a:t>Object-Oriented Programming (Classes &amp; Objects)</a:t>
            </a:r>
            <a:endParaRPr b="0" i="0" sz="2800" u="none" cap="none" strike="noStrike">
              <a:solidFill>
                <a:srgbClr val="000000"/>
              </a:solidFill>
              <a:latin typeface="Arial Narrow"/>
              <a:ea typeface="Arial Narrow"/>
              <a:cs typeface="Arial Narrow"/>
              <a:sym typeface="Arial Narrow"/>
            </a:endParaRPr>
          </a:p>
        </p:txBody>
      </p:sp>
      <p:sp>
        <p:nvSpPr>
          <p:cNvPr id="85" name="Google Shape;85;p1"/>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lang="en-AU" sz="2000">
                <a:latin typeface="Arial Narrow"/>
                <a:ea typeface="Arial Narrow"/>
                <a:cs typeface="Arial Narrow"/>
                <a:sym typeface="Arial Narrow"/>
              </a:rPr>
              <a:t>26</a:t>
            </a:r>
            <a:r>
              <a:rPr b="0" baseline="30000" i="0" lang="en-AU" sz="2000" u="none" cap="none" strike="noStrike">
                <a:solidFill>
                  <a:srgbClr val="000000"/>
                </a:solidFill>
                <a:latin typeface="Arial Narrow"/>
                <a:ea typeface="Arial Narrow"/>
                <a:cs typeface="Arial Narrow"/>
                <a:sym typeface="Arial Narrow"/>
              </a:rPr>
              <a:t>th</a:t>
            </a:r>
            <a:r>
              <a:rPr b="0" i="0" lang="en-AU" sz="2000" u="none" cap="none" strike="noStrike">
                <a:solidFill>
                  <a:srgbClr val="000000"/>
                </a:solidFill>
                <a:latin typeface="Arial Narrow"/>
                <a:ea typeface="Arial Narrow"/>
                <a:cs typeface="Arial Narrow"/>
                <a:sym typeface="Arial Narrow"/>
              </a:rPr>
              <a:t> Aug 2024</a:t>
            </a:r>
            <a:endParaRPr b="0" i="0" sz="2000" u="none" cap="none" strike="noStrike">
              <a:solidFill>
                <a:srgbClr val="000000"/>
              </a:solidFill>
              <a:latin typeface="Arial Narrow"/>
              <a:ea typeface="Arial Narrow"/>
              <a:cs typeface="Arial Narrow"/>
              <a:sym typeface="Arial Narrow"/>
            </a:endParaRPr>
          </a:p>
        </p:txBody>
      </p:sp>
      <p:sp>
        <p:nvSpPr>
          <p:cNvPr id="86" name="Google Shape;86;p1"/>
          <p:cNvSpPr txBox="1"/>
          <p:nvPr/>
        </p:nvSpPr>
        <p:spPr>
          <a:xfrm>
            <a:off x="370183" y="2024471"/>
            <a:ext cx="60126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4500" u="none" cap="none" strike="noStrike">
                <a:solidFill>
                  <a:srgbClr val="006CAB"/>
                </a:solidFill>
                <a:latin typeface="Arial Narrow"/>
                <a:ea typeface="Arial Narrow"/>
                <a:cs typeface="Arial Narrow"/>
                <a:sym typeface="Arial Narrow"/>
              </a:rPr>
              <a:t>FIT9136 PASS WEEK </a:t>
            </a:r>
            <a:r>
              <a:rPr b="1" lang="en-AU" sz="4500">
                <a:solidFill>
                  <a:srgbClr val="006CAB"/>
                </a:solidFill>
                <a:latin typeface="Arial Narrow"/>
                <a:ea typeface="Arial Narrow"/>
                <a:cs typeface="Arial Narrow"/>
                <a:sym typeface="Arial Narrow"/>
              </a:rPr>
              <a:t>6</a:t>
            </a:r>
            <a:endParaRPr b="1" i="0" sz="4500" u="none" cap="none" strike="noStrike">
              <a:solidFill>
                <a:srgbClr val="006CAB"/>
              </a:solidFill>
              <a:latin typeface="Arial Narrow"/>
              <a:ea typeface="Arial Narrow"/>
              <a:cs typeface="Arial Narrow"/>
              <a:sym typeface="Arial Narrow"/>
            </a:endParaRPr>
          </a:p>
        </p:txBody>
      </p:sp>
      <p:sp>
        <p:nvSpPr>
          <p:cNvPr id="87" name="Google Shape;87;p1"/>
          <p:cNvSpPr txBox="1"/>
          <p:nvPr/>
        </p:nvSpPr>
        <p:spPr>
          <a:xfrm>
            <a:off x="370183" y="4909579"/>
            <a:ext cx="5649600" cy="76660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88" name="Google Shape;88;p1"/>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pic>
        <p:nvPicPr>
          <p:cNvPr id="202" name="Google Shape;202;g2f5524a1a24_0_99"/>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203" name="Google Shape;203;g2f5524a1a24_0_99"/>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Instantiation</a:t>
            </a:r>
            <a:endParaRPr b="1" i="0" sz="4200" u="none" cap="none" strike="noStrike">
              <a:solidFill>
                <a:srgbClr val="000000"/>
              </a:solidFill>
              <a:latin typeface="Arial Narrow"/>
              <a:ea typeface="Arial Narrow"/>
              <a:cs typeface="Arial Narrow"/>
              <a:sym typeface="Arial Narrow"/>
            </a:endParaRPr>
          </a:p>
        </p:txBody>
      </p:sp>
      <p:pic>
        <p:nvPicPr>
          <p:cNvPr id="204" name="Google Shape;204;g2f5524a1a24_0_99"/>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05" name="Google Shape;205;g2f5524a1a24_0_99"/>
          <p:cNvSpPr txBox="1"/>
          <p:nvPr/>
        </p:nvSpPr>
        <p:spPr>
          <a:xfrm>
            <a:off x="739125" y="2302150"/>
            <a:ext cx="69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206" name="Google Shape;206;g2f5524a1a24_0_99"/>
          <p:cNvPicPr preferRelativeResize="0"/>
          <p:nvPr/>
        </p:nvPicPr>
        <p:blipFill>
          <a:blip r:embed="rId6">
            <a:alphaModFix/>
          </a:blip>
          <a:stretch>
            <a:fillRect/>
          </a:stretch>
        </p:blipFill>
        <p:spPr>
          <a:xfrm>
            <a:off x="4701250" y="925525"/>
            <a:ext cx="7209400" cy="4505875"/>
          </a:xfrm>
          <a:prstGeom prst="rect">
            <a:avLst/>
          </a:prstGeom>
          <a:noFill/>
          <a:ln>
            <a:noFill/>
          </a:ln>
        </p:spPr>
      </p:pic>
      <p:sp>
        <p:nvSpPr>
          <p:cNvPr id="207" name="Google Shape;207;g2f5524a1a24_0_99"/>
          <p:cNvSpPr txBox="1"/>
          <p:nvPr/>
        </p:nvSpPr>
        <p:spPr>
          <a:xfrm>
            <a:off x="157525" y="2375075"/>
            <a:ext cx="4652700" cy="16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2800">
                <a:solidFill>
                  <a:schemeClr val="dk1"/>
                </a:solidFill>
                <a:latin typeface="Calibri"/>
                <a:ea typeface="Calibri"/>
                <a:cs typeface="Calibri"/>
                <a:sym typeface="Calibri"/>
              </a:rPr>
              <a:t>__init__ (constructor) is typically called to initialize the newly created object.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pic>
        <p:nvPicPr>
          <p:cNvPr id="212" name="Google Shape;212;g2f57212e3c2_0_0"/>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213" name="Google Shape;213;g2f57212e3c2_0_0"/>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Tiny Practice</a:t>
            </a:r>
            <a:endParaRPr b="1" i="0" sz="4200" u="none" cap="none" strike="noStrike">
              <a:solidFill>
                <a:srgbClr val="000000"/>
              </a:solidFill>
              <a:latin typeface="Arial Narrow"/>
              <a:ea typeface="Arial Narrow"/>
              <a:cs typeface="Arial Narrow"/>
              <a:sym typeface="Arial Narrow"/>
            </a:endParaRPr>
          </a:p>
        </p:txBody>
      </p:sp>
      <p:pic>
        <p:nvPicPr>
          <p:cNvPr id="214" name="Google Shape;214;g2f57212e3c2_0_0"/>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15" name="Google Shape;215;g2f57212e3c2_0_0"/>
          <p:cNvSpPr txBox="1"/>
          <p:nvPr/>
        </p:nvSpPr>
        <p:spPr>
          <a:xfrm>
            <a:off x="72700" y="1187950"/>
            <a:ext cx="8942100" cy="4264500"/>
          </a:xfrm>
          <a:prstGeom prst="rect">
            <a:avLst/>
          </a:prstGeom>
          <a:noFill/>
          <a:ln>
            <a:noFill/>
          </a:ln>
        </p:spPr>
        <p:txBody>
          <a:bodyPr anchorCtr="0" anchor="t" bIns="91425" lIns="91425" spcFirstLastPara="1" rIns="91425" wrap="square" tIns="91425">
            <a:spAutoFit/>
          </a:bodyPr>
          <a:lstStyle/>
          <a:p>
            <a:pPr indent="-203200" lvl="0" marL="203200" rtl="0" algn="l">
              <a:lnSpc>
                <a:spcPct val="115000"/>
              </a:lnSpc>
              <a:spcBef>
                <a:spcPts val="0"/>
              </a:spcBef>
              <a:spcAft>
                <a:spcPts val="0"/>
              </a:spcAft>
              <a:buNone/>
            </a:pPr>
            <a:r>
              <a:rPr lang="en-AU" sz="1550">
                <a:solidFill>
                  <a:srgbClr val="0E0E0E"/>
                </a:solidFill>
                <a:latin typeface="Times New Roman"/>
                <a:ea typeface="Times New Roman"/>
                <a:cs typeface="Times New Roman"/>
                <a:sym typeface="Times New Roman"/>
              </a:rPr>
              <a:t>	1.	</a:t>
            </a:r>
            <a:r>
              <a:rPr b="1" lang="en-AU" sz="1550">
                <a:solidFill>
                  <a:srgbClr val="0E0E0E"/>
                </a:solidFill>
              </a:rPr>
              <a:t>Encapsulation</a:t>
            </a:r>
            <a:r>
              <a:rPr lang="en-AU" sz="1550">
                <a:solidFill>
                  <a:srgbClr val="0E0E0E"/>
                </a:solidFill>
              </a:rPr>
              <a:t>:</a:t>
            </a:r>
            <a:endParaRPr sz="1550">
              <a:solidFill>
                <a:srgbClr val="0E0E0E"/>
              </a:solidFill>
            </a:endParaRPr>
          </a:p>
          <a:p>
            <a:pPr indent="-317500" lvl="0" marL="317500" rtl="0" algn="l">
              <a:lnSpc>
                <a:spcPct val="115000"/>
              </a:lnSpc>
              <a:spcBef>
                <a:spcPts val="0"/>
              </a:spcBef>
              <a:spcAft>
                <a:spcPts val="0"/>
              </a:spcAft>
              <a:buNone/>
            </a:pPr>
            <a:r>
              <a:rPr lang="en-AU" sz="1550">
                <a:solidFill>
                  <a:srgbClr val="0E0E0E"/>
                </a:solidFill>
              </a:rPr>
              <a:t>	•	The Book, Member, and Library classes encapsulate data and behavior. This means that related data and functions are bundled together, making the code easier to manage and understand.</a:t>
            </a:r>
            <a:endParaRPr sz="1550">
              <a:solidFill>
                <a:srgbClr val="0E0E0E"/>
              </a:solidFill>
            </a:endParaRPr>
          </a:p>
          <a:p>
            <a:pPr indent="-203200" lvl="0" marL="203200" rtl="0" algn="l">
              <a:lnSpc>
                <a:spcPct val="115000"/>
              </a:lnSpc>
              <a:spcBef>
                <a:spcPts val="0"/>
              </a:spcBef>
              <a:spcAft>
                <a:spcPts val="0"/>
              </a:spcAft>
              <a:buNone/>
            </a:pPr>
            <a:r>
              <a:rPr lang="en-AU" sz="1550">
                <a:solidFill>
                  <a:srgbClr val="0E0E0E"/>
                </a:solidFill>
                <a:latin typeface="Times New Roman"/>
                <a:ea typeface="Times New Roman"/>
                <a:cs typeface="Times New Roman"/>
                <a:sym typeface="Times New Roman"/>
              </a:rPr>
              <a:t>	2.	</a:t>
            </a:r>
            <a:r>
              <a:rPr b="1" lang="en-AU" sz="1550">
                <a:solidFill>
                  <a:srgbClr val="0E0E0E"/>
                </a:solidFill>
              </a:rPr>
              <a:t>Reusability</a:t>
            </a:r>
            <a:r>
              <a:rPr lang="en-AU" sz="1550">
                <a:solidFill>
                  <a:srgbClr val="0E0E0E"/>
                </a:solidFill>
              </a:rPr>
              <a:t>:</a:t>
            </a:r>
            <a:endParaRPr sz="1550">
              <a:solidFill>
                <a:srgbClr val="0E0E0E"/>
              </a:solidFill>
            </a:endParaRPr>
          </a:p>
          <a:p>
            <a:pPr indent="-317500" lvl="0" marL="317500" rtl="0" algn="l">
              <a:lnSpc>
                <a:spcPct val="115000"/>
              </a:lnSpc>
              <a:spcBef>
                <a:spcPts val="0"/>
              </a:spcBef>
              <a:spcAft>
                <a:spcPts val="0"/>
              </a:spcAft>
              <a:buNone/>
            </a:pPr>
            <a:r>
              <a:rPr lang="en-AU" sz="1550">
                <a:solidFill>
                  <a:srgbClr val="0E0E0E"/>
                </a:solidFill>
              </a:rPr>
              <a:t>	•	Each class can be reused independently. For example, if you wanted to create a separate program that just manages books, you could reuse the Book class without modification.</a:t>
            </a:r>
            <a:endParaRPr sz="1550">
              <a:solidFill>
                <a:srgbClr val="0E0E0E"/>
              </a:solidFill>
            </a:endParaRPr>
          </a:p>
          <a:p>
            <a:pPr indent="-203200" lvl="0" marL="203200" rtl="0" algn="l">
              <a:lnSpc>
                <a:spcPct val="115000"/>
              </a:lnSpc>
              <a:spcBef>
                <a:spcPts val="0"/>
              </a:spcBef>
              <a:spcAft>
                <a:spcPts val="0"/>
              </a:spcAft>
              <a:buNone/>
            </a:pPr>
            <a:r>
              <a:rPr lang="en-AU" sz="1550">
                <a:solidFill>
                  <a:srgbClr val="0E0E0E"/>
                </a:solidFill>
                <a:latin typeface="Times New Roman"/>
                <a:ea typeface="Times New Roman"/>
                <a:cs typeface="Times New Roman"/>
                <a:sym typeface="Times New Roman"/>
              </a:rPr>
              <a:t>	3.	</a:t>
            </a:r>
            <a:r>
              <a:rPr b="1" lang="en-AU" sz="1550">
                <a:solidFill>
                  <a:srgbClr val="0E0E0E"/>
                </a:solidFill>
              </a:rPr>
              <a:t>Maintenance</a:t>
            </a:r>
            <a:r>
              <a:rPr lang="en-AU" sz="1550">
                <a:solidFill>
                  <a:srgbClr val="0E0E0E"/>
                </a:solidFill>
              </a:rPr>
              <a:t>:</a:t>
            </a:r>
            <a:endParaRPr sz="1550">
              <a:solidFill>
                <a:srgbClr val="0E0E0E"/>
              </a:solidFill>
            </a:endParaRPr>
          </a:p>
          <a:p>
            <a:pPr indent="-317500" lvl="0" marL="317500" rtl="0" algn="l">
              <a:lnSpc>
                <a:spcPct val="115000"/>
              </a:lnSpc>
              <a:spcBef>
                <a:spcPts val="0"/>
              </a:spcBef>
              <a:spcAft>
                <a:spcPts val="0"/>
              </a:spcAft>
              <a:buNone/>
            </a:pPr>
            <a:r>
              <a:rPr lang="en-AU" sz="1550">
                <a:solidFill>
                  <a:srgbClr val="0E0E0E"/>
                </a:solidFill>
              </a:rPr>
              <a:t>	•	If you need to make changes, such as adding new features or modifying behavior, you can do so within the relevant class, without having to touch unrelated code. This makes the code more maintainable.</a:t>
            </a:r>
            <a:endParaRPr sz="1550">
              <a:solidFill>
                <a:srgbClr val="0E0E0E"/>
              </a:solidFill>
            </a:endParaRPr>
          </a:p>
          <a:p>
            <a:pPr indent="-203200" lvl="0" marL="203200" rtl="0" algn="l">
              <a:lnSpc>
                <a:spcPct val="115000"/>
              </a:lnSpc>
              <a:spcBef>
                <a:spcPts val="0"/>
              </a:spcBef>
              <a:spcAft>
                <a:spcPts val="0"/>
              </a:spcAft>
              <a:buNone/>
            </a:pPr>
            <a:r>
              <a:rPr lang="en-AU" sz="1550">
                <a:solidFill>
                  <a:srgbClr val="0E0E0E"/>
                </a:solidFill>
                <a:latin typeface="Times New Roman"/>
                <a:ea typeface="Times New Roman"/>
                <a:cs typeface="Times New Roman"/>
                <a:sym typeface="Times New Roman"/>
              </a:rPr>
              <a:t>	4.	</a:t>
            </a:r>
            <a:r>
              <a:rPr b="1" lang="en-AU" sz="1550">
                <a:solidFill>
                  <a:srgbClr val="0E0E0E"/>
                </a:solidFill>
              </a:rPr>
              <a:t>Scalability</a:t>
            </a:r>
            <a:r>
              <a:rPr lang="en-AU" sz="1550">
                <a:solidFill>
                  <a:srgbClr val="0E0E0E"/>
                </a:solidFill>
              </a:rPr>
              <a:t>:</a:t>
            </a:r>
            <a:endParaRPr sz="1550">
              <a:solidFill>
                <a:srgbClr val="0E0E0E"/>
              </a:solidFill>
            </a:endParaRPr>
          </a:p>
          <a:p>
            <a:pPr indent="-317500" lvl="0" marL="317500" rtl="0" algn="l">
              <a:lnSpc>
                <a:spcPct val="115000"/>
              </a:lnSpc>
              <a:spcBef>
                <a:spcPts val="0"/>
              </a:spcBef>
              <a:spcAft>
                <a:spcPts val="0"/>
              </a:spcAft>
              <a:buNone/>
            </a:pPr>
            <a:r>
              <a:rPr lang="en-AU" sz="1550">
                <a:solidFill>
                  <a:srgbClr val="0E0E0E"/>
                </a:solidFill>
              </a:rPr>
              <a:t>	•	The OOP approach scales better as your system grows. If you want to add new functionality, like managing DVDs or e-books, you can create new classes or extend existing ones without rewriting large portions of the code.</a:t>
            </a:r>
            <a:endParaRPr sz="1550">
              <a:solidFill>
                <a:srgbClr val="0E0E0E"/>
              </a:solidFill>
            </a:endParaRPr>
          </a:p>
        </p:txBody>
      </p:sp>
      <p:sp>
        <p:nvSpPr>
          <p:cNvPr id="216" name="Google Shape;216;g2f57212e3c2_0_0"/>
          <p:cNvSpPr txBox="1"/>
          <p:nvPr/>
        </p:nvSpPr>
        <p:spPr>
          <a:xfrm>
            <a:off x="5076850" y="78200"/>
            <a:ext cx="6979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500">
                <a:solidFill>
                  <a:schemeClr val="dk1"/>
                </a:solidFill>
                <a:latin typeface="Calibri"/>
                <a:ea typeface="Calibri"/>
                <a:cs typeface="Calibri"/>
                <a:sym typeface="Calibri"/>
              </a:rPr>
              <a:t>Base Code: </a:t>
            </a:r>
            <a:r>
              <a:rPr b="1" lang="en-AU" sz="2500" u="sng">
                <a:solidFill>
                  <a:schemeClr val="hlink"/>
                </a:solidFill>
                <a:latin typeface="Nunito"/>
                <a:ea typeface="Nunito"/>
                <a:cs typeface="Nunito"/>
                <a:sym typeface="Nunito"/>
                <a:hlinkClick r:id="rId6"/>
              </a:rPr>
              <a:t>https://tinyurl.com/FIT9136-PASS</a:t>
            </a:r>
            <a:r>
              <a:rPr b="1" lang="en-AU" sz="2500">
                <a:solidFill>
                  <a:schemeClr val="dk1"/>
                </a:solidFill>
                <a:latin typeface="Calibri"/>
                <a:ea typeface="Calibri"/>
                <a:cs typeface="Calibri"/>
                <a:sym typeface="Calibri"/>
              </a:rPr>
              <a:t> </a:t>
            </a:r>
            <a:r>
              <a:rPr lang="en-AU" sz="2500">
                <a:solidFill>
                  <a:schemeClr val="dk1"/>
                </a:solidFill>
                <a:latin typeface="Calibri"/>
                <a:ea typeface="Calibri"/>
                <a:cs typeface="Calibri"/>
                <a:sym typeface="Calibri"/>
              </a:rPr>
              <a:t>/Week6/code</a:t>
            </a:r>
            <a:endParaRPr sz="2500">
              <a:solidFill>
                <a:schemeClr val="dk1"/>
              </a:solidFill>
              <a:latin typeface="Calibri"/>
              <a:ea typeface="Calibri"/>
              <a:cs typeface="Calibri"/>
              <a:sym typeface="Calibri"/>
            </a:endParaRPr>
          </a:p>
        </p:txBody>
      </p:sp>
      <p:sp>
        <p:nvSpPr>
          <p:cNvPr id="217" name="Google Shape;217;g2f57212e3c2_0_0"/>
          <p:cNvSpPr txBox="1"/>
          <p:nvPr/>
        </p:nvSpPr>
        <p:spPr>
          <a:xfrm>
            <a:off x="9014800" y="1719400"/>
            <a:ext cx="3177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800">
                <a:solidFill>
                  <a:schemeClr val="dk1"/>
                </a:solidFill>
                <a:latin typeface="Calibri"/>
                <a:ea typeface="Calibri"/>
                <a:cs typeface="Calibri"/>
                <a:sym typeface="Calibri"/>
              </a:rPr>
              <a:t>Task:</a:t>
            </a:r>
            <a:endParaRPr b="1"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Download both files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Have a look at them</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See what is the difference</a:t>
            </a:r>
            <a:endParaRPr sz="2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pic>
        <p:nvPicPr>
          <p:cNvPr id="222" name="Google Shape;222;g2f57212e3c2_0_9"/>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223" name="Google Shape;223;g2f57212e3c2_0_9"/>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Let’s see what we got today</a:t>
            </a:r>
            <a:endParaRPr b="1" i="0" sz="4200" u="none" cap="none" strike="noStrike">
              <a:solidFill>
                <a:srgbClr val="000000"/>
              </a:solidFill>
              <a:latin typeface="Arial Narrow"/>
              <a:ea typeface="Arial Narrow"/>
              <a:cs typeface="Arial Narrow"/>
              <a:sym typeface="Arial Narrow"/>
            </a:endParaRPr>
          </a:p>
        </p:txBody>
      </p:sp>
      <p:pic>
        <p:nvPicPr>
          <p:cNvPr id="224" name="Google Shape;224;g2f57212e3c2_0_9"/>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25" name="Google Shape;225;g2f57212e3c2_0_9"/>
          <p:cNvSpPr txBox="1"/>
          <p:nvPr/>
        </p:nvSpPr>
        <p:spPr>
          <a:xfrm>
            <a:off x="417000" y="1737875"/>
            <a:ext cx="6137100" cy="32016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What is OOP? Why are people using this programming style?</a:t>
            </a:r>
            <a:endParaRPr sz="2800">
              <a:solidFill>
                <a:schemeClr val="dk1"/>
              </a:solidFill>
              <a:latin typeface="Calibri"/>
              <a:ea typeface="Calibri"/>
              <a:cs typeface="Calibri"/>
              <a:sym typeface="Calibri"/>
            </a:endParaRPr>
          </a:p>
          <a:p>
            <a:pPr indent="-406400" lvl="0" marL="457200" rtl="0" algn="l">
              <a:lnSpc>
                <a:spcPct val="150000"/>
              </a:lnSpc>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How to do OOP? How to create a class or an object?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226" name="Google Shape;226;g2f57212e3c2_0_9"/>
          <p:cNvPicPr preferRelativeResize="0"/>
          <p:nvPr/>
        </p:nvPicPr>
        <p:blipFill>
          <a:blip r:embed="rId6">
            <a:alphaModFix/>
          </a:blip>
          <a:stretch>
            <a:fillRect/>
          </a:stretch>
        </p:blipFill>
        <p:spPr>
          <a:xfrm>
            <a:off x="6942075" y="823414"/>
            <a:ext cx="4601113" cy="474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pic>
        <p:nvPicPr>
          <p:cNvPr id="231" name="Google Shape;231;g2f57212e3c2_0_24"/>
          <p:cNvPicPr preferRelativeResize="0"/>
          <p:nvPr/>
        </p:nvPicPr>
        <p:blipFill rotWithShape="1">
          <a:blip r:embed="rId4">
            <a:alphaModFix/>
          </a:blip>
          <a:srcRect b="44137" l="0" r="0" t="44138"/>
          <a:stretch/>
        </p:blipFill>
        <p:spPr>
          <a:xfrm>
            <a:off x="0" y="5962650"/>
            <a:ext cx="12192000" cy="895351"/>
          </a:xfrm>
          <a:prstGeom prst="rect">
            <a:avLst/>
          </a:prstGeom>
          <a:noFill/>
          <a:ln>
            <a:noFill/>
          </a:ln>
        </p:spPr>
      </p:pic>
      <p:sp>
        <p:nvSpPr>
          <p:cNvPr id="232" name="Google Shape;232;g2f57212e3c2_0_24"/>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Attendance &amp; Resources</a:t>
            </a:r>
            <a:endParaRPr b="1" i="0" sz="4200" u="none" cap="none" strike="noStrike">
              <a:solidFill>
                <a:srgbClr val="000000"/>
              </a:solidFill>
              <a:latin typeface="Arial Narrow"/>
              <a:ea typeface="Arial Narrow"/>
              <a:cs typeface="Arial Narrow"/>
              <a:sym typeface="Arial Narrow"/>
            </a:endParaRPr>
          </a:p>
        </p:txBody>
      </p:sp>
      <p:pic>
        <p:nvPicPr>
          <p:cNvPr id="233" name="Google Shape;233;g2f57212e3c2_0_24"/>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34" name="Google Shape;234;g2f57212e3c2_0_24"/>
          <p:cNvSpPr txBox="1"/>
          <p:nvPr/>
        </p:nvSpPr>
        <p:spPr>
          <a:xfrm>
            <a:off x="771700" y="1063400"/>
            <a:ext cx="11194500" cy="1720200"/>
          </a:xfrm>
          <a:prstGeom prst="rect">
            <a:avLst/>
          </a:prstGeom>
          <a:noFill/>
          <a:ln>
            <a:noFill/>
          </a:ln>
        </p:spPr>
        <p:txBody>
          <a:bodyPr anchorCtr="0" anchor="t" bIns="45700" lIns="91425" spcFirstLastPara="1" rIns="91425" wrap="square" tIns="45700">
            <a:normAutofit/>
          </a:bodyPr>
          <a:lstStyle/>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Attending sessions is not mandatory but highly recommended.</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Attendance is not assessed.</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Any questions? Email me: </a:t>
            </a:r>
            <a:r>
              <a:rPr b="1" i="0" lang="en-AU" sz="1900" u="sng" cap="none" strike="noStrike">
                <a:solidFill>
                  <a:schemeClr val="hlink"/>
                </a:solidFill>
                <a:latin typeface="Nunito"/>
                <a:ea typeface="Nunito"/>
                <a:cs typeface="Nunito"/>
                <a:sym typeface="Nunito"/>
                <a:hlinkClick r:id="rId6"/>
              </a:rPr>
              <a:t>harry.wang1@monash.edu</a:t>
            </a:r>
            <a:endParaRPr b="1"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Also find the drive to receive the weekly slides: </a:t>
            </a:r>
            <a:r>
              <a:rPr b="1" i="0" lang="en-AU" sz="1900" u="sng" cap="none" strike="noStrike">
                <a:solidFill>
                  <a:schemeClr val="hlink"/>
                </a:solidFill>
                <a:latin typeface="Nunito"/>
                <a:ea typeface="Nunito"/>
                <a:cs typeface="Nunito"/>
                <a:sym typeface="Nunito"/>
                <a:hlinkClick r:id="rId7"/>
              </a:rPr>
              <a:t>https://tinyurl.com/FIT9136-PASS</a:t>
            </a:r>
            <a:endParaRPr b="1" i="0" sz="1900" u="none" cap="none" strike="noStrike">
              <a:solidFill>
                <a:srgbClr val="000000"/>
              </a:solidFill>
              <a:latin typeface="Calibri"/>
              <a:ea typeface="Calibri"/>
              <a:cs typeface="Calibri"/>
              <a:sym typeface="Calibri"/>
            </a:endParaRPr>
          </a:p>
        </p:txBody>
      </p:sp>
      <p:sp>
        <p:nvSpPr>
          <p:cNvPr id="235" name="Google Shape;235;g2f57212e3c2_0_24"/>
          <p:cNvSpPr txBox="1"/>
          <p:nvPr/>
        </p:nvSpPr>
        <p:spPr>
          <a:xfrm>
            <a:off x="1523513" y="2653575"/>
            <a:ext cx="17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Monday 2-3pm</a:t>
            </a:r>
            <a:endParaRPr b="1" i="0" sz="2000" u="none" cap="none" strike="noStrike">
              <a:solidFill>
                <a:schemeClr val="dk1"/>
              </a:solidFill>
              <a:latin typeface="Calibri"/>
              <a:ea typeface="Calibri"/>
              <a:cs typeface="Calibri"/>
              <a:sym typeface="Calibri"/>
            </a:endParaRPr>
          </a:p>
        </p:txBody>
      </p:sp>
      <p:sp>
        <p:nvSpPr>
          <p:cNvPr id="236" name="Google Shape;236;g2f57212e3c2_0_24"/>
          <p:cNvSpPr txBox="1"/>
          <p:nvPr/>
        </p:nvSpPr>
        <p:spPr>
          <a:xfrm>
            <a:off x="5283713"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9-10am</a:t>
            </a:r>
            <a:endParaRPr b="1" i="0" sz="2000" u="none" cap="none" strike="noStrike">
              <a:solidFill>
                <a:schemeClr val="dk1"/>
              </a:solidFill>
              <a:latin typeface="Calibri"/>
              <a:ea typeface="Calibri"/>
              <a:cs typeface="Calibri"/>
              <a:sym typeface="Calibri"/>
            </a:endParaRPr>
          </a:p>
        </p:txBody>
      </p:sp>
      <p:sp>
        <p:nvSpPr>
          <p:cNvPr id="237" name="Google Shape;237;g2f57212e3c2_0_24"/>
          <p:cNvSpPr txBox="1"/>
          <p:nvPr/>
        </p:nvSpPr>
        <p:spPr>
          <a:xfrm>
            <a:off x="9090175"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4-5pm</a:t>
            </a:r>
            <a:endParaRPr b="1" i="0" sz="2000" u="none" cap="none" strike="noStrike">
              <a:solidFill>
                <a:schemeClr val="dk1"/>
              </a:solidFill>
              <a:latin typeface="Calibri"/>
              <a:ea typeface="Calibri"/>
              <a:cs typeface="Calibri"/>
              <a:sym typeface="Calibri"/>
            </a:endParaRPr>
          </a:p>
        </p:txBody>
      </p:sp>
      <p:pic>
        <p:nvPicPr>
          <p:cNvPr id="238" name="Google Shape;238;g2f57212e3c2_0_24"/>
          <p:cNvPicPr preferRelativeResize="0"/>
          <p:nvPr/>
        </p:nvPicPr>
        <p:blipFill>
          <a:blip r:embed="rId8">
            <a:alphaModFix/>
          </a:blip>
          <a:stretch>
            <a:fillRect/>
          </a:stretch>
        </p:blipFill>
        <p:spPr>
          <a:xfrm>
            <a:off x="1097500" y="3117288"/>
            <a:ext cx="2511675" cy="2511675"/>
          </a:xfrm>
          <a:prstGeom prst="rect">
            <a:avLst/>
          </a:prstGeom>
          <a:noFill/>
          <a:ln>
            <a:noFill/>
          </a:ln>
        </p:spPr>
      </p:pic>
      <p:pic>
        <p:nvPicPr>
          <p:cNvPr id="239" name="Google Shape;239;g2f57212e3c2_0_24"/>
          <p:cNvPicPr preferRelativeResize="0"/>
          <p:nvPr/>
        </p:nvPicPr>
        <p:blipFill>
          <a:blip r:embed="rId9">
            <a:alphaModFix/>
          </a:blip>
          <a:stretch>
            <a:fillRect/>
          </a:stretch>
        </p:blipFill>
        <p:spPr>
          <a:xfrm>
            <a:off x="4953812" y="3117288"/>
            <a:ext cx="2501882" cy="2511674"/>
          </a:xfrm>
          <a:prstGeom prst="rect">
            <a:avLst/>
          </a:prstGeom>
          <a:noFill/>
          <a:ln>
            <a:noFill/>
          </a:ln>
        </p:spPr>
      </p:pic>
      <p:pic>
        <p:nvPicPr>
          <p:cNvPr id="240" name="Google Shape;240;g2f57212e3c2_0_24"/>
          <p:cNvPicPr preferRelativeResize="0"/>
          <p:nvPr/>
        </p:nvPicPr>
        <p:blipFill>
          <a:blip r:embed="rId10">
            <a:alphaModFix/>
          </a:blip>
          <a:stretch>
            <a:fillRect/>
          </a:stretch>
        </p:blipFill>
        <p:spPr>
          <a:xfrm>
            <a:off x="8741669" y="3117288"/>
            <a:ext cx="2492317" cy="251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g2eecc07110f_0_88"/>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lang="en-AU" sz="2000">
                <a:latin typeface="Arial Narrow"/>
                <a:ea typeface="Arial Narrow"/>
                <a:cs typeface="Arial Narrow"/>
                <a:sym typeface="Arial Narrow"/>
              </a:rPr>
              <a:t>26</a:t>
            </a:r>
            <a:r>
              <a:rPr b="0" baseline="30000" i="0" lang="en-AU" sz="2000" u="none" cap="none" strike="noStrike">
                <a:solidFill>
                  <a:srgbClr val="000000"/>
                </a:solidFill>
                <a:latin typeface="Arial Narrow"/>
                <a:ea typeface="Arial Narrow"/>
                <a:cs typeface="Arial Narrow"/>
                <a:sym typeface="Arial Narrow"/>
              </a:rPr>
              <a:t>th</a:t>
            </a:r>
            <a:r>
              <a:rPr b="0" i="0" lang="en-AU" sz="2000" u="none" cap="none" strike="noStrike">
                <a:solidFill>
                  <a:srgbClr val="000000"/>
                </a:solidFill>
                <a:latin typeface="Arial Narrow"/>
                <a:ea typeface="Arial Narrow"/>
                <a:cs typeface="Arial Narrow"/>
                <a:sym typeface="Arial Narrow"/>
              </a:rPr>
              <a:t> Aug 2024</a:t>
            </a:r>
            <a:endParaRPr b="0" i="0" sz="2000" u="none" cap="none" strike="noStrike">
              <a:solidFill>
                <a:srgbClr val="000000"/>
              </a:solidFill>
              <a:latin typeface="Arial Narrow"/>
              <a:ea typeface="Arial Narrow"/>
              <a:cs typeface="Arial Narrow"/>
              <a:sym typeface="Arial Narrow"/>
            </a:endParaRPr>
          </a:p>
        </p:txBody>
      </p:sp>
      <p:sp>
        <p:nvSpPr>
          <p:cNvPr id="246" name="Google Shape;246;g2eecc07110f_0_88"/>
          <p:cNvSpPr txBox="1"/>
          <p:nvPr/>
        </p:nvSpPr>
        <p:spPr>
          <a:xfrm>
            <a:off x="370183" y="2024471"/>
            <a:ext cx="60126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8100" u="none" cap="none" strike="noStrike">
                <a:solidFill>
                  <a:srgbClr val="006CAB"/>
                </a:solidFill>
                <a:latin typeface="Arial Narrow"/>
                <a:ea typeface="Arial Narrow"/>
                <a:cs typeface="Arial Narrow"/>
                <a:sym typeface="Arial Narrow"/>
              </a:rPr>
              <a:t>Thank You</a:t>
            </a:r>
            <a:endParaRPr b="1" i="0" sz="8100" u="none" cap="none" strike="noStrike">
              <a:solidFill>
                <a:srgbClr val="006CAB"/>
              </a:solidFill>
              <a:latin typeface="Arial Narrow"/>
              <a:ea typeface="Arial Narrow"/>
              <a:cs typeface="Arial Narrow"/>
              <a:sym typeface="Arial Narrow"/>
            </a:endParaRPr>
          </a:p>
        </p:txBody>
      </p:sp>
      <p:sp>
        <p:nvSpPr>
          <p:cNvPr id="247" name="Google Shape;247;g2eecc07110f_0_88"/>
          <p:cNvSpPr txBox="1"/>
          <p:nvPr/>
        </p:nvSpPr>
        <p:spPr>
          <a:xfrm>
            <a:off x="370183" y="4909579"/>
            <a:ext cx="5649600" cy="7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248" name="Google Shape;248;g2eecc07110f_0_88"/>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249" name="Google Shape;249;g2eecc07110f_0_88"/>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g2eecc07110f_0_97"/>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lang="en-AU" sz="2000">
                <a:latin typeface="Arial Narrow"/>
                <a:ea typeface="Arial Narrow"/>
                <a:cs typeface="Arial Narrow"/>
                <a:sym typeface="Arial Narrow"/>
              </a:rPr>
              <a:t>26</a:t>
            </a:r>
            <a:r>
              <a:rPr b="0" baseline="30000" i="0" lang="en-AU" sz="2000" u="none" cap="none" strike="noStrike">
                <a:solidFill>
                  <a:srgbClr val="000000"/>
                </a:solidFill>
                <a:latin typeface="Arial Narrow"/>
                <a:ea typeface="Arial Narrow"/>
                <a:cs typeface="Arial Narrow"/>
                <a:sym typeface="Arial Narrow"/>
              </a:rPr>
              <a:t>th</a:t>
            </a:r>
            <a:r>
              <a:rPr b="0" i="0" lang="en-AU" sz="2000" u="none" cap="none" strike="noStrike">
                <a:solidFill>
                  <a:srgbClr val="000000"/>
                </a:solidFill>
                <a:latin typeface="Arial Narrow"/>
                <a:ea typeface="Arial Narrow"/>
                <a:cs typeface="Arial Narrow"/>
                <a:sym typeface="Arial Narrow"/>
              </a:rPr>
              <a:t> Aug 2024</a:t>
            </a:r>
            <a:endParaRPr b="0" i="0" sz="2000" u="none" cap="none" strike="noStrike">
              <a:solidFill>
                <a:srgbClr val="000000"/>
              </a:solidFill>
              <a:latin typeface="Arial Narrow"/>
              <a:ea typeface="Arial Narrow"/>
              <a:cs typeface="Arial Narrow"/>
              <a:sym typeface="Arial Narrow"/>
            </a:endParaRPr>
          </a:p>
        </p:txBody>
      </p:sp>
      <p:sp>
        <p:nvSpPr>
          <p:cNvPr id="255" name="Google Shape;255;g2eecc07110f_0_97"/>
          <p:cNvSpPr txBox="1"/>
          <p:nvPr/>
        </p:nvSpPr>
        <p:spPr>
          <a:xfrm>
            <a:off x="370475" y="2186576"/>
            <a:ext cx="6822000" cy="148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6100" u="none" cap="none" strike="noStrike">
                <a:solidFill>
                  <a:srgbClr val="006CAB"/>
                </a:solidFill>
                <a:latin typeface="Arial Narrow"/>
                <a:ea typeface="Arial Narrow"/>
                <a:cs typeface="Arial Narrow"/>
                <a:sym typeface="Arial Narrow"/>
              </a:rPr>
              <a:t>Questions &amp; Answers</a:t>
            </a:r>
            <a:endParaRPr b="1" i="0" sz="6100" u="none" cap="none" strike="noStrike">
              <a:solidFill>
                <a:srgbClr val="006CAB"/>
              </a:solidFill>
              <a:latin typeface="Arial Narrow"/>
              <a:ea typeface="Arial Narrow"/>
              <a:cs typeface="Arial Narrow"/>
              <a:sym typeface="Arial Narrow"/>
            </a:endParaRPr>
          </a:p>
        </p:txBody>
      </p:sp>
      <p:sp>
        <p:nvSpPr>
          <p:cNvPr id="256" name="Google Shape;256;g2eecc07110f_0_97"/>
          <p:cNvSpPr txBox="1"/>
          <p:nvPr/>
        </p:nvSpPr>
        <p:spPr>
          <a:xfrm>
            <a:off x="370183" y="4909579"/>
            <a:ext cx="5649600" cy="7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257" name="Google Shape;257;g2eecc07110f_0_97"/>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258" name="Google Shape;258;g2eecc07110f_0_97"/>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4">
            <a:alphaModFix/>
          </a:blip>
          <a:srcRect b="44138" l="0" r="0" t="44138"/>
          <a:stretch/>
        </p:blipFill>
        <p:spPr>
          <a:xfrm>
            <a:off x="0" y="5962650"/>
            <a:ext cx="12192000" cy="895351"/>
          </a:xfrm>
          <a:prstGeom prst="rect">
            <a:avLst/>
          </a:prstGeom>
          <a:noFill/>
          <a:ln>
            <a:noFill/>
          </a:ln>
        </p:spPr>
      </p:pic>
      <p:sp>
        <p:nvSpPr>
          <p:cNvPr id="95" name="Google Shape;95;p2"/>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Attendance &amp; Resources</a:t>
            </a:r>
            <a:endParaRPr b="1" i="0" sz="4200" u="none" cap="none" strike="noStrike">
              <a:solidFill>
                <a:srgbClr val="000000"/>
              </a:solidFill>
              <a:latin typeface="Arial Narrow"/>
              <a:ea typeface="Arial Narrow"/>
              <a:cs typeface="Arial Narrow"/>
              <a:sym typeface="Arial Narrow"/>
            </a:endParaRPr>
          </a:p>
        </p:txBody>
      </p:sp>
      <p:pic>
        <p:nvPicPr>
          <p:cNvPr id="96" name="Google Shape;96;p2"/>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97" name="Google Shape;97;p2"/>
          <p:cNvSpPr txBox="1"/>
          <p:nvPr/>
        </p:nvSpPr>
        <p:spPr>
          <a:xfrm>
            <a:off x="771700" y="1063400"/>
            <a:ext cx="11194500" cy="1720200"/>
          </a:xfrm>
          <a:prstGeom prst="rect">
            <a:avLst/>
          </a:prstGeom>
          <a:noFill/>
          <a:ln>
            <a:noFill/>
          </a:ln>
        </p:spPr>
        <p:txBody>
          <a:bodyPr anchorCtr="0" anchor="t" bIns="45700" lIns="91425" spcFirstLastPara="1" rIns="91425" wrap="square" tIns="45700">
            <a:normAutofit/>
          </a:bodyPr>
          <a:lstStyle/>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Attending sessions is not mandatory but highly recommended.</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Attendance is not assessed.</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Any questions? Email me: </a:t>
            </a:r>
            <a:r>
              <a:rPr b="1" i="0" lang="en-AU" sz="1900" u="sng" cap="none" strike="noStrike">
                <a:solidFill>
                  <a:schemeClr val="hlink"/>
                </a:solidFill>
                <a:latin typeface="Nunito"/>
                <a:ea typeface="Nunito"/>
                <a:cs typeface="Nunito"/>
                <a:sym typeface="Nunito"/>
                <a:hlinkClick r:id="rId6"/>
              </a:rPr>
              <a:t>harry.wang1@monash.edu</a:t>
            </a:r>
            <a:endParaRPr b="1"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Also find the drive to receive the weekly slides: </a:t>
            </a:r>
            <a:r>
              <a:rPr b="1" i="0" lang="en-AU" sz="1900" u="sng" cap="none" strike="noStrike">
                <a:solidFill>
                  <a:schemeClr val="hlink"/>
                </a:solidFill>
                <a:latin typeface="Nunito"/>
                <a:ea typeface="Nunito"/>
                <a:cs typeface="Nunito"/>
                <a:sym typeface="Nunito"/>
                <a:hlinkClick r:id="rId7"/>
              </a:rPr>
              <a:t>https://tinyurl.com/FIT9136-PASS</a:t>
            </a:r>
            <a:endParaRPr b="1" i="0" sz="1900" u="none" cap="none" strike="noStrike">
              <a:solidFill>
                <a:srgbClr val="000000"/>
              </a:solidFill>
              <a:latin typeface="Calibri"/>
              <a:ea typeface="Calibri"/>
              <a:cs typeface="Calibri"/>
              <a:sym typeface="Calibri"/>
            </a:endParaRPr>
          </a:p>
        </p:txBody>
      </p:sp>
      <p:sp>
        <p:nvSpPr>
          <p:cNvPr id="98" name="Google Shape;98;p2"/>
          <p:cNvSpPr txBox="1"/>
          <p:nvPr/>
        </p:nvSpPr>
        <p:spPr>
          <a:xfrm>
            <a:off x="1523513" y="2653575"/>
            <a:ext cx="17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Monday 2-3pm</a:t>
            </a:r>
            <a:endParaRPr b="1" i="0" sz="2000" u="none" cap="none" strike="noStrike">
              <a:solidFill>
                <a:schemeClr val="dk1"/>
              </a:solidFill>
              <a:latin typeface="Calibri"/>
              <a:ea typeface="Calibri"/>
              <a:cs typeface="Calibri"/>
              <a:sym typeface="Calibri"/>
            </a:endParaRPr>
          </a:p>
        </p:txBody>
      </p:sp>
      <p:sp>
        <p:nvSpPr>
          <p:cNvPr id="99" name="Google Shape;99;p2"/>
          <p:cNvSpPr txBox="1"/>
          <p:nvPr/>
        </p:nvSpPr>
        <p:spPr>
          <a:xfrm>
            <a:off x="5283713"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9-10am</a:t>
            </a:r>
            <a:endParaRPr b="1" i="0" sz="2000" u="none" cap="none" strike="noStrike">
              <a:solidFill>
                <a:schemeClr val="dk1"/>
              </a:solidFill>
              <a:latin typeface="Calibri"/>
              <a:ea typeface="Calibri"/>
              <a:cs typeface="Calibri"/>
              <a:sym typeface="Calibri"/>
            </a:endParaRPr>
          </a:p>
        </p:txBody>
      </p:sp>
      <p:sp>
        <p:nvSpPr>
          <p:cNvPr id="100" name="Google Shape;100;p2"/>
          <p:cNvSpPr txBox="1"/>
          <p:nvPr/>
        </p:nvSpPr>
        <p:spPr>
          <a:xfrm>
            <a:off x="9090175"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4-5pm</a:t>
            </a:r>
            <a:endParaRPr b="1" i="0" sz="2000" u="none" cap="none" strike="noStrike">
              <a:solidFill>
                <a:schemeClr val="dk1"/>
              </a:solidFill>
              <a:latin typeface="Calibri"/>
              <a:ea typeface="Calibri"/>
              <a:cs typeface="Calibri"/>
              <a:sym typeface="Calibri"/>
            </a:endParaRPr>
          </a:p>
        </p:txBody>
      </p:sp>
      <p:pic>
        <p:nvPicPr>
          <p:cNvPr id="101" name="Google Shape;101;p2"/>
          <p:cNvPicPr preferRelativeResize="0"/>
          <p:nvPr/>
        </p:nvPicPr>
        <p:blipFill>
          <a:blip r:embed="rId8">
            <a:alphaModFix/>
          </a:blip>
          <a:stretch>
            <a:fillRect/>
          </a:stretch>
        </p:blipFill>
        <p:spPr>
          <a:xfrm>
            <a:off x="1097500" y="3117288"/>
            <a:ext cx="2511675" cy="2511675"/>
          </a:xfrm>
          <a:prstGeom prst="rect">
            <a:avLst/>
          </a:prstGeom>
          <a:noFill/>
          <a:ln>
            <a:noFill/>
          </a:ln>
        </p:spPr>
      </p:pic>
      <p:pic>
        <p:nvPicPr>
          <p:cNvPr id="102" name="Google Shape;102;p2"/>
          <p:cNvPicPr preferRelativeResize="0"/>
          <p:nvPr/>
        </p:nvPicPr>
        <p:blipFill>
          <a:blip r:embed="rId9">
            <a:alphaModFix/>
          </a:blip>
          <a:stretch>
            <a:fillRect/>
          </a:stretch>
        </p:blipFill>
        <p:spPr>
          <a:xfrm>
            <a:off x="4953812" y="3117288"/>
            <a:ext cx="2501882" cy="2511674"/>
          </a:xfrm>
          <a:prstGeom prst="rect">
            <a:avLst/>
          </a:prstGeom>
          <a:noFill/>
          <a:ln>
            <a:noFill/>
          </a:ln>
        </p:spPr>
      </p:pic>
      <p:pic>
        <p:nvPicPr>
          <p:cNvPr id="103" name="Google Shape;103;p2"/>
          <p:cNvPicPr preferRelativeResize="0"/>
          <p:nvPr/>
        </p:nvPicPr>
        <p:blipFill>
          <a:blip r:embed="rId10">
            <a:alphaModFix/>
          </a:blip>
          <a:stretch>
            <a:fillRect/>
          </a:stretch>
        </p:blipFill>
        <p:spPr>
          <a:xfrm>
            <a:off x="8741669" y="3117288"/>
            <a:ext cx="2492317" cy="2511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4"/>
          <p:cNvPicPr preferRelativeResize="0"/>
          <p:nvPr/>
        </p:nvPicPr>
        <p:blipFill rotWithShape="1">
          <a:blip r:embed="rId3">
            <a:alphaModFix/>
          </a:blip>
          <a:srcRect b="44138" l="0" r="0" t="44138"/>
          <a:stretch/>
        </p:blipFill>
        <p:spPr>
          <a:xfrm>
            <a:off x="0" y="5962650"/>
            <a:ext cx="12192000" cy="895351"/>
          </a:xfrm>
          <a:prstGeom prst="rect">
            <a:avLst/>
          </a:prstGeom>
          <a:noFill/>
          <a:ln>
            <a:noFill/>
          </a:ln>
        </p:spPr>
      </p:pic>
      <p:sp>
        <p:nvSpPr>
          <p:cNvPr id="109" name="Google Shape;109;p4"/>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Agenda</a:t>
            </a:r>
            <a:endParaRPr b="1" i="0" sz="4200" u="none" cap="none" strike="noStrike">
              <a:solidFill>
                <a:srgbClr val="000000"/>
              </a:solidFill>
              <a:latin typeface="Arial Narrow"/>
              <a:ea typeface="Arial Narrow"/>
              <a:cs typeface="Arial Narrow"/>
              <a:sym typeface="Arial Narrow"/>
            </a:endParaRPr>
          </a:p>
        </p:txBody>
      </p:sp>
      <p:pic>
        <p:nvPicPr>
          <p:cNvPr id="110" name="Google Shape;110;p4"/>
          <p:cNvPicPr preferRelativeResize="0"/>
          <p:nvPr/>
        </p:nvPicPr>
        <p:blipFill rotWithShape="1">
          <a:blip r:embed="rId4">
            <a:alphaModFix/>
          </a:blip>
          <a:srcRect b="0" l="0" r="0" t="0"/>
          <a:stretch/>
        </p:blipFill>
        <p:spPr>
          <a:xfrm>
            <a:off x="306059" y="6304100"/>
            <a:ext cx="1247824" cy="363075"/>
          </a:xfrm>
          <a:prstGeom prst="rect">
            <a:avLst/>
          </a:prstGeom>
          <a:noFill/>
          <a:ln>
            <a:noFill/>
          </a:ln>
        </p:spPr>
      </p:pic>
      <p:grpSp>
        <p:nvGrpSpPr>
          <p:cNvPr id="111" name="Google Shape;111;p4"/>
          <p:cNvGrpSpPr/>
          <p:nvPr/>
        </p:nvGrpSpPr>
        <p:grpSpPr>
          <a:xfrm>
            <a:off x="432197" y="2559375"/>
            <a:ext cx="6992900" cy="1591288"/>
            <a:chOff x="3977400" y="945994"/>
            <a:chExt cx="5244806" cy="1193496"/>
          </a:xfrm>
        </p:grpSpPr>
        <p:grpSp>
          <p:nvGrpSpPr>
            <p:cNvPr id="112" name="Google Shape;112;p4"/>
            <p:cNvGrpSpPr/>
            <p:nvPr/>
          </p:nvGrpSpPr>
          <p:grpSpPr>
            <a:xfrm>
              <a:off x="4732925" y="1140987"/>
              <a:ext cx="529800" cy="998503"/>
              <a:chOff x="4318975" y="1083450"/>
              <a:chExt cx="529800" cy="591250"/>
            </a:xfrm>
          </p:grpSpPr>
          <p:sp>
            <p:nvSpPr>
              <p:cNvPr id="113" name="Google Shape;113;p4"/>
              <p:cNvSpPr/>
              <p:nvPr/>
            </p:nvSpPr>
            <p:spPr>
              <a:xfrm>
                <a:off x="4517125" y="1086100"/>
                <a:ext cx="133500" cy="5886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 name="Google Shape;114;p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15" name="Google Shape;115;p4"/>
            <p:cNvSpPr txBox="1"/>
            <p:nvPr/>
          </p:nvSpPr>
          <p:spPr>
            <a:xfrm>
              <a:off x="5343506" y="945994"/>
              <a:ext cx="3878700" cy="346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300"/>
                <a:buFont typeface="Arial"/>
                <a:buNone/>
              </a:pPr>
              <a:r>
                <a:rPr b="1" lang="en-AU" sz="2300">
                  <a:solidFill>
                    <a:srgbClr val="840D35"/>
                  </a:solidFill>
                  <a:latin typeface="Roboto"/>
                  <a:ea typeface="Roboto"/>
                  <a:cs typeface="Roboto"/>
                  <a:sym typeface="Roboto"/>
                </a:rPr>
                <a:t>Tiny Practice</a:t>
              </a:r>
              <a:r>
                <a:rPr b="1" i="0" lang="en-AU" sz="2300" u="none" cap="none" strike="noStrike">
                  <a:solidFill>
                    <a:srgbClr val="840D35"/>
                  </a:solidFill>
                  <a:latin typeface="Roboto"/>
                  <a:ea typeface="Roboto"/>
                  <a:cs typeface="Roboto"/>
                  <a:sym typeface="Roboto"/>
                </a:rPr>
                <a:t> - </a:t>
              </a:r>
              <a:r>
                <a:rPr b="1" lang="en-AU" sz="2300">
                  <a:solidFill>
                    <a:srgbClr val="840D35"/>
                  </a:solidFill>
                  <a:latin typeface="Roboto"/>
                  <a:ea typeface="Roboto"/>
                  <a:cs typeface="Roboto"/>
                  <a:sym typeface="Roboto"/>
                </a:rPr>
                <a:t>10</a:t>
              </a:r>
              <a:r>
                <a:rPr b="1" i="0" lang="en-AU" sz="2300" u="none" cap="none" strike="noStrike">
                  <a:solidFill>
                    <a:srgbClr val="840D35"/>
                  </a:solidFill>
                  <a:latin typeface="Roboto"/>
                  <a:ea typeface="Roboto"/>
                  <a:cs typeface="Roboto"/>
                  <a:sym typeface="Roboto"/>
                </a:rPr>
                <a:t> mins</a:t>
              </a:r>
              <a:endParaRPr b="1" i="0" sz="2300" u="none" cap="none" strike="noStrike">
                <a:solidFill>
                  <a:srgbClr val="840D35"/>
                </a:solidFill>
                <a:latin typeface="Roboto"/>
                <a:ea typeface="Roboto"/>
                <a:cs typeface="Roboto"/>
                <a:sym typeface="Roboto"/>
              </a:endParaRPr>
            </a:p>
          </p:txBody>
        </p:sp>
        <p:sp>
          <p:nvSpPr>
            <p:cNvPr id="116" name="Google Shape;116;p4"/>
            <p:cNvSpPr txBox="1"/>
            <p:nvPr/>
          </p:nvSpPr>
          <p:spPr>
            <a:xfrm>
              <a:off x="5343506" y="1222245"/>
              <a:ext cx="3498900" cy="723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chemeClr val="dk1"/>
                </a:buClr>
                <a:buSzPts val="1400"/>
                <a:buFont typeface="Arial"/>
                <a:buNone/>
              </a:pPr>
              <a:r>
                <a:rPr b="0" i="0" lang="en-AU" sz="1400" u="none" cap="none" strike="noStrike">
                  <a:solidFill>
                    <a:srgbClr val="840D35"/>
                  </a:solidFill>
                  <a:latin typeface="Roboto"/>
                  <a:ea typeface="Roboto"/>
                  <a:cs typeface="Roboto"/>
                  <a:sym typeface="Roboto"/>
                </a:rPr>
                <a:t>Concept recap + practice + solution</a:t>
              </a:r>
              <a:endParaRPr b="0" i="0" sz="1400" u="none" cap="none" strike="noStrike">
                <a:solidFill>
                  <a:srgbClr val="840D35"/>
                </a:solidFill>
                <a:latin typeface="Roboto"/>
                <a:ea typeface="Roboto"/>
                <a:cs typeface="Roboto"/>
                <a:sym typeface="Roboto"/>
              </a:endParaRPr>
            </a:p>
          </p:txBody>
        </p:sp>
        <p:sp>
          <p:nvSpPr>
            <p:cNvPr id="117" name="Google Shape;117;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40D35"/>
                  </a:solidFill>
                  <a:latin typeface="Roboto"/>
                  <a:ea typeface="Roboto"/>
                  <a:cs typeface="Roboto"/>
                  <a:sym typeface="Roboto"/>
                </a:rPr>
                <a:t>02</a:t>
              </a:r>
              <a:endParaRPr b="0" i="0" sz="1600" u="none" cap="none" strike="noStrike">
                <a:solidFill>
                  <a:srgbClr val="840D35"/>
                </a:solidFill>
                <a:latin typeface="Roboto"/>
                <a:ea typeface="Roboto"/>
                <a:cs typeface="Roboto"/>
                <a:sym typeface="Roboto"/>
              </a:endParaRPr>
            </a:p>
          </p:txBody>
        </p:sp>
      </p:grpSp>
      <p:grpSp>
        <p:nvGrpSpPr>
          <p:cNvPr id="118" name="Google Shape;118;p4"/>
          <p:cNvGrpSpPr/>
          <p:nvPr/>
        </p:nvGrpSpPr>
        <p:grpSpPr>
          <a:xfrm>
            <a:off x="432196" y="3891850"/>
            <a:ext cx="6142122" cy="1591271"/>
            <a:chOff x="3977400" y="946007"/>
            <a:chExt cx="4606707" cy="1193483"/>
          </a:xfrm>
        </p:grpSpPr>
        <p:grpSp>
          <p:nvGrpSpPr>
            <p:cNvPr id="119" name="Google Shape;119;p4"/>
            <p:cNvGrpSpPr/>
            <p:nvPr/>
          </p:nvGrpSpPr>
          <p:grpSpPr>
            <a:xfrm>
              <a:off x="4732925" y="1142460"/>
              <a:ext cx="529800" cy="997030"/>
              <a:chOff x="4318975" y="1084322"/>
              <a:chExt cx="529800" cy="590378"/>
            </a:xfrm>
          </p:grpSpPr>
          <p:sp>
            <p:nvSpPr>
              <p:cNvPr id="120" name="Google Shape;120;p4"/>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4"/>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122" name="Google Shape;122;p4"/>
            <p:cNvSpPr txBox="1"/>
            <p:nvPr/>
          </p:nvSpPr>
          <p:spPr>
            <a:xfrm>
              <a:off x="5343507" y="946007"/>
              <a:ext cx="32406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i="0" lang="en-AU" sz="2400" u="none" cap="none" strike="noStrike">
                  <a:solidFill>
                    <a:srgbClr val="858585"/>
                  </a:solidFill>
                  <a:latin typeface="Roboto"/>
                  <a:ea typeface="Roboto"/>
                  <a:cs typeface="Roboto"/>
                  <a:sym typeface="Roboto"/>
                </a:rPr>
                <a:t>Closure speaking - 1</a:t>
              </a:r>
              <a:r>
                <a:rPr b="1" lang="en-AU" sz="2400">
                  <a:solidFill>
                    <a:srgbClr val="858585"/>
                  </a:solidFill>
                  <a:latin typeface="Roboto"/>
                  <a:ea typeface="Roboto"/>
                  <a:cs typeface="Roboto"/>
                  <a:sym typeface="Roboto"/>
                </a:rPr>
                <a:t>5</a:t>
              </a:r>
              <a:r>
                <a:rPr b="1" i="0" lang="en-AU" sz="2400" u="none" cap="none" strike="noStrike">
                  <a:solidFill>
                    <a:srgbClr val="858585"/>
                  </a:solidFill>
                  <a:latin typeface="Roboto"/>
                  <a:ea typeface="Roboto"/>
                  <a:cs typeface="Roboto"/>
                  <a:sym typeface="Roboto"/>
                </a:rPr>
                <a:t> mins</a:t>
              </a:r>
              <a:endParaRPr b="1" i="0" sz="2400" u="none" cap="none" strike="noStrike">
                <a:solidFill>
                  <a:srgbClr val="858585"/>
                </a:solidFill>
                <a:latin typeface="Roboto"/>
                <a:ea typeface="Roboto"/>
                <a:cs typeface="Roboto"/>
                <a:sym typeface="Roboto"/>
              </a:endParaRPr>
            </a:p>
          </p:txBody>
        </p:sp>
        <p:sp>
          <p:nvSpPr>
            <p:cNvPr id="123" name="Google Shape;123;p4"/>
            <p:cNvSpPr txBox="1"/>
            <p:nvPr/>
          </p:nvSpPr>
          <p:spPr>
            <a:xfrm>
              <a:off x="5343500" y="1222248"/>
              <a:ext cx="2728200" cy="410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1400"/>
                <a:buFont typeface="Arial"/>
                <a:buNone/>
              </a:pPr>
              <a:r>
                <a:rPr lang="en-AU">
                  <a:solidFill>
                    <a:srgbClr val="858585"/>
                  </a:solidFill>
                  <a:latin typeface="Roboto"/>
                  <a:ea typeface="Roboto"/>
                  <a:cs typeface="Roboto"/>
                  <a:sym typeface="Roboto"/>
                </a:rPr>
                <a:t>Conclusion + Q&amp;A + </a:t>
              </a:r>
              <a:r>
                <a:rPr b="0" i="0" lang="en-AU" sz="1400" u="none" cap="none" strike="noStrike">
                  <a:solidFill>
                    <a:srgbClr val="858585"/>
                  </a:solidFill>
                  <a:latin typeface="Roboto"/>
                  <a:ea typeface="Roboto"/>
                  <a:cs typeface="Roboto"/>
                  <a:sym typeface="Roboto"/>
                </a:rPr>
                <a:t>Attendance recording</a:t>
              </a:r>
              <a:endParaRPr b="0" i="0" sz="1400" u="none" cap="none" strike="noStrike">
                <a:solidFill>
                  <a:srgbClr val="858585"/>
                </a:solidFill>
                <a:latin typeface="Roboto"/>
                <a:ea typeface="Roboto"/>
                <a:cs typeface="Roboto"/>
                <a:sym typeface="Roboto"/>
              </a:endParaRPr>
            </a:p>
          </p:txBody>
        </p:sp>
        <p:sp>
          <p:nvSpPr>
            <p:cNvPr id="124" name="Google Shape;124;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58585"/>
                  </a:solidFill>
                  <a:latin typeface="Roboto"/>
                  <a:ea typeface="Roboto"/>
                  <a:cs typeface="Roboto"/>
                  <a:sym typeface="Roboto"/>
                </a:rPr>
                <a:t>03</a:t>
              </a:r>
              <a:endParaRPr b="0" i="0" sz="1600" u="none" cap="none" strike="noStrike">
                <a:solidFill>
                  <a:srgbClr val="858585"/>
                </a:solidFill>
                <a:latin typeface="Roboto"/>
                <a:ea typeface="Roboto"/>
                <a:cs typeface="Roboto"/>
                <a:sym typeface="Roboto"/>
              </a:endParaRPr>
            </a:p>
          </p:txBody>
        </p:sp>
      </p:grpSp>
      <p:grpSp>
        <p:nvGrpSpPr>
          <p:cNvPr id="125" name="Google Shape;125;p4"/>
          <p:cNvGrpSpPr/>
          <p:nvPr/>
        </p:nvGrpSpPr>
        <p:grpSpPr>
          <a:xfrm>
            <a:off x="432196" y="1224925"/>
            <a:ext cx="7104497" cy="1591404"/>
            <a:chOff x="3977400" y="946000"/>
            <a:chExt cx="5328506" cy="1193583"/>
          </a:xfrm>
        </p:grpSpPr>
        <p:grpSp>
          <p:nvGrpSpPr>
            <p:cNvPr id="126" name="Google Shape;126;p4"/>
            <p:cNvGrpSpPr/>
            <p:nvPr/>
          </p:nvGrpSpPr>
          <p:grpSpPr>
            <a:xfrm>
              <a:off x="4732925" y="1140987"/>
              <a:ext cx="529800" cy="998596"/>
              <a:chOff x="4318975" y="1083450"/>
              <a:chExt cx="529800" cy="591305"/>
            </a:xfrm>
          </p:grpSpPr>
          <p:sp>
            <p:nvSpPr>
              <p:cNvPr id="127" name="Google Shape;127;p4"/>
              <p:cNvSpPr/>
              <p:nvPr/>
            </p:nvSpPr>
            <p:spPr>
              <a:xfrm>
                <a:off x="4517129" y="1083455"/>
                <a:ext cx="133500" cy="5913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29" name="Google Shape;129;p4"/>
            <p:cNvSpPr txBox="1"/>
            <p:nvPr/>
          </p:nvSpPr>
          <p:spPr>
            <a:xfrm>
              <a:off x="5343506" y="946000"/>
              <a:ext cx="3962400" cy="346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lang="en-AU" sz="2400">
                  <a:solidFill>
                    <a:srgbClr val="840D35"/>
                  </a:solidFill>
                  <a:latin typeface="Roboto"/>
                  <a:ea typeface="Roboto"/>
                  <a:cs typeface="Roboto"/>
                  <a:sym typeface="Roboto"/>
                </a:rPr>
                <a:t>Material Recap 35 mins</a:t>
              </a:r>
              <a:endParaRPr b="1" i="0" sz="2400" u="none" cap="none" strike="noStrike">
                <a:solidFill>
                  <a:srgbClr val="840D35"/>
                </a:solidFill>
                <a:latin typeface="Roboto"/>
                <a:ea typeface="Roboto"/>
                <a:cs typeface="Roboto"/>
                <a:sym typeface="Roboto"/>
              </a:endParaRPr>
            </a:p>
          </p:txBody>
        </p:sp>
        <p:sp>
          <p:nvSpPr>
            <p:cNvPr id="130" name="Google Shape;130;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40D35"/>
                  </a:solidFill>
                  <a:latin typeface="Roboto"/>
                  <a:ea typeface="Roboto"/>
                  <a:cs typeface="Roboto"/>
                  <a:sym typeface="Roboto"/>
                </a:rPr>
                <a:t>01</a:t>
              </a:r>
              <a:endParaRPr b="0" i="0" sz="1600" u="none" cap="none" strike="noStrike">
                <a:solidFill>
                  <a:srgbClr val="840D35"/>
                </a:solidFill>
                <a:latin typeface="Roboto"/>
                <a:ea typeface="Roboto"/>
                <a:cs typeface="Roboto"/>
                <a:sym typeface="Roboto"/>
              </a:endParaRPr>
            </a:p>
          </p:txBody>
        </p:sp>
        <p:sp>
          <p:nvSpPr>
            <p:cNvPr id="131" name="Google Shape;131;p4"/>
            <p:cNvSpPr txBox="1"/>
            <p:nvPr/>
          </p:nvSpPr>
          <p:spPr>
            <a:xfrm>
              <a:off x="5343500" y="1222248"/>
              <a:ext cx="2728200" cy="410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1400"/>
                <a:buFont typeface="Arial"/>
                <a:buNone/>
              </a:pPr>
              <a:r>
                <a:rPr b="0" i="0" lang="en-AU" sz="1400" u="none" cap="none" strike="noStrike">
                  <a:solidFill>
                    <a:srgbClr val="840D35"/>
                  </a:solidFill>
                  <a:latin typeface="Roboto"/>
                  <a:ea typeface="Roboto"/>
                  <a:cs typeface="Roboto"/>
                  <a:sym typeface="Roboto"/>
                </a:rPr>
                <a:t>Concept recap + practice + solution</a:t>
              </a:r>
              <a:endParaRPr b="0" i="0" sz="1400" u="none" cap="none" strike="noStrike">
                <a:solidFill>
                  <a:srgbClr val="840D35"/>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pic>
        <p:nvPicPr>
          <p:cNvPr id="136" name="Google Shape;136;g2eecc07110f_0_15"/>
          <p:cNvPicPr preferRelativeResize="0"/>
          <p:nvPr/>
        </p:nvPicPr>
        <p:blipFill rotWithShape="1">
          <a:blip r:embed="rId4">
            <a:alphaModFix/>
          </a:blip>
          <a:srcRect b="44137" l="0" r="0" t="44138"/>
          <a:stretch/>
        </p:blipFill>
        <p:spPr>
          <a:xfrm>
            <a:off x="0" y="5962650"/>
            <a:ext cx="12192000" cy="895351"/>
          </a:xfrm>
          <a:prstGeom prst="rect">
            <a:avLst/>
          </a:prstGeom>
          <a:noFill/>
          <a:ln>
            <a:noFill/>
          </a:ln>
        </p:spPr>
      </p:pic>
      <p:sp>
        <p:nvSpPr>
          <p:cNvPr id="137" name="Google Shape;137;g2eecc07110f_0_15"/>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Procedural</a:t>
            </a:r>
            <a:r>
              <a:rPr b="1" lang="en-AU" sz="4200">
                <a:latin typeface="Arial Narrow"/>
                <a:ea typeface="Arial Narrow"/>
                <a:cs typeface="Arial Narrow"/>
                <a:sym typeface="Arial Narrow"/>
              </a:rPr>
              <a:t> Programming (PP)</a:t>
            </a:r>
            <a:endParaRPr b="1" i="0" sz="4200" u="none" cap="none" strike="noStrike">
              <a:solidFill>
                <a:srgbClr val="000000"/>
              </a:solidFill>
              <a:latin typeface="Arial Narrow"/>
              <a:ea typeface="Arial Narrow"/>
              <a:cs typeface="Arial Narrow"/>
              <a:sym typeface="Arial Narrow"/>
            </a:endParaRPr>
          </a:p>
        </p:txBody>
      </p:sp>
      <p:pic>
        <p:nvPicPr>
          <p:cNvPr id="138" name="Google Shape;138;g2eecc07110f_0_15"/>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39" name="Google Shape;139;g2eecc07110f_0_15"/>
          <p:cNvSpPr txBox="1"/>
          <p:nvPr/>
        </p:nvSpPr>
        <p:spPr>
          <a:xfrm>
            <a:off x="437550" y="1235900"/>
            <a:ext cx="11316900" cy="158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2050">
                <a:solidFill>
                  <a:srgbClr val="0E0E0E"/>
                </a:solidFill>
              </a:rPr>
              <a:t>Procedural programming is a programming paradigm that relies on the concept of the </a:t>
            </a:r>
            <a:r>
              <a:rPr b="1" lang="en-AU" sz="2050">
                <a:solidFill>
                  <a:srgbClr val="0E0E0E"/>
                </a:solidFill>
              </a:rPr>
              <a:t>procedure call</a:t>
            </a:r>
            <a:r>
              <a:rPr lang="en-AU" sz="2050">
                <a:solidFill>
                  <a:srgbClr val="0E0E0E"/>
                </a:solidFill>
              </a:rPr>
              <a:t>. </a:t>
            </a:r>
            <a:r>
              <a:rPr b="1" lang="en-AU" sz="2050">
                <a:solidFill>
                  <a:srgbClr val="0E0E0E"/>
                </a:solidFill>
              </a:rPr>
              <a:t>Procedures</a:t>
            </a:r>
            <a:r>
              <a:rPr lang="en-AU" sz="2050">
                <a:solidFill>
                  <a:srgbClr val="0E0E0E"/>
                </a:solidFill>
              </a:rPr>
              <a:t>, also known as routines or functions, </a:t>
            </a:r>
            <a:r>
              <a:rPr b="1" lang="en-AU" sz="2050">
                <a:solidFill>
                  <a:srgbClr val="0E0E0E"/>
                </a:solidFill>
              </a:rPr>
              <a:t>contain a series of computational steps</a:t>
            </a:r>
            <a:r>
              <a:rPr lang="en-AU" sz="2050">
                <a:solidFill>
                  <a:srgbClr val="0E0E0E"/>
                </a:solidFill>
              </a:rPr>
              <a:t> to be carried out. </a:t>
            </a:r>
            <a:r>
              <a:rPr lang="en-AU" sz="2050">
                <a:solidFill>
                  <a:srgbClr val="0E0E0E"/>
                </a:solidFill>
              </a:rPr>
              <a:t>In procedural programming, the program is composed of </a:t>
            </a:r>
            <a:r>
              <a:rPr b="1" lang="en-AU" sz="2050">
                <a:solidFill>
                  <a:srgbClr val="0E0E0E"/>
                </a:solidFill>
              </a:rPr>
              <a:t>a sequence of instructions</a:t>
            </a:r>
            <a:r>
              <a:rPr lang="en-AU" sz="2050">
                <a:solidFill>
                  <a:srgbClr val="0E0E0E"/>
                </a:solidFill>
              </a:rPr>
              <a:t> that are </a:t>
            </a:r>
            <a:r>
              <a:rPr b="1" lang="en-AU" sz="2050">
                <a:solidFill>
                  <a:srgbClr val="0E0E0E"/>
                </a:solidFill>
              </a:rPr>
              <a:t>executed one after another</a:t>
            </a:r>
            <a:r>
              <a:rPr lang="en-AU" sz="2050">
                <a:solidFill>
                  <a:srgbClr val="0E0E0E"/>
                </a:solidFill>
              </a:rPr>
              <a:t>.</a:t>
            </a:r>
            <a:endParaRPr sz="2050">
              <a:solidFill>
                <a:srgbClr val="0E0E0E"/>
              </a:solidFill>
            </a:endParaRPr>
          </a:p>
        </p:txBody>
      </p:sp>
      <p:pic>
        <p:nvPicPr>
          <p:cNvPr id="140" name="Google Shape;140;g2eecc07110f_0_15"/>
          <p:cNvPicPr preferRelativeResize="0"/>
          <p:nvPr/>
        </p:nvPicPr>
        <p:blipFill>
          <a:blip r:embed="rId6">
            <a:alphaModFix/>
          </a:blip>
          <a:stretch>
            <a:fillRect/>
          </a:stretch>
        </p:blipFill>
        <p:spPr>
          <a:xfrm>
            <a:off x="4573175" y="2933325"/>
            <a:ext cx="7359951" cy="2046176"/>
          </a:xfrm>
          <a:prstGeom prst="rect">
            <a:avLst/>
          </a:prstGeom>
          <a:noFill/>
          <a:ln>
            <a:noFill/>
          </a:ln>
        </p:spPr>
      </p:pic>
      <p:pic>
        <p:nvPicPr>
          <p:cNvPr id="141" name="Google Shape;141;g2eecc07110f_0_15"/>
          <p:cNvPicPr preferRelativeResize="0"/>
          <p:nvPr/>
        </p:nvPicPr>
        <p:blipFill>
          <a:blip r:embed="rId6">
            <a:alphaModFix/>
          </a:blip>
          <a:stretch>
            <a:fillRect/>
          </a:stretch>
        </p:blipFill>
        <p:spPr>
          <a:xfrm>
            <a:off x="4573175" y="3112275"/>
            <a:ext cx="7359951" cy="2046176"/>
          </a:xfrm>
          <a:prstGeom prst="rect">
            <a:avLst/>
          </a:prstGeom>
          <a:noFill/>
          <a:ln>
            <a:noFill/>
          </a:ln>
        </p:spPr>
      </p:pic>
      <p:pic>
        <p:nvPicPr>
          <p:cNvPr id="142" name="Google Shape;142;g2eecc07110f_0_15"/>
          <p:cNvPicPr preferRelativeResize="0"/>
          <p:nvPr/>
        </p:nvPicPr>
        <p:blipFill>
          <a:blip r:embed="rId6">
            <a:alphaModFix/>
          </a:blip>
          <a:stretch>
            <a:fillRect/>
          </a:stretch>
        </p:blipFill>
        <p:spPr>
          <a:xfrm>
            <a:off x="4573175" y="3210375"/>
            <a:ext cx="7359951" cy="2046176"/>
          </a:xfrm>
          <a:prstGeom prst="rect">
            <a:avLst/>
          </a:prstGeom>
          <a:noFill/>
          <a:ln>
            <a:noFill/>
          </a:ln>
        </p:spPr>
      </p:pic>
      <p:pic>
        <p:nvPicPr>
          <p:cNvPr id="143" name="Google Shape;143;g2eecc07110f_0_15"/>
          <p:cNvPicPr preferRelativeResize="0"/>
          <p:nvPr/>
        </p:nvPicPr>
        <p:blipFill>
          <a:blip r:embed="rId6">
            <a:alphaModFix/>
          </a:blip>
          <a:stretch>
            <a:fillRect/>
          </a:stretch>
        </p:blipFill>
        <p:spPr>
          <a:xfrm>
            <a:off x="4573175" y="3432550"/>
            <a:ext cx="7359951" cy="2046176"/>
          </a:xfrm>
          <a:prstGeom prst="rect">
            <a:avLst/>
          </a:prstGeom>
          <a:noFill/>
          <a:ln>
            <a:noFill/>
          </a:ln>
        </p:spPr>
      </p:pic>
      <p:pic>
        <p:nvPicPr>
          <p:cNvPr id="144" name="Google Shape;144;g2eecc07110f_0_15"/>
          <p:cNvPicPr preferRelativeResize="0"/>
          <p:nvPr/>
        </p:nvPicPr>
        <p:blipFill>
          <a:blip r:embed="rId6">
            <a:alphaModFix/>
          </a:blip>
          <a:stretch>
            <a:fillRect/>
          </a:stretch>
        </p:blipFill>
        <p:spPr>
          <a:xfrm>
            <a:off x="4573175" y="3626975"/>
            <a:ext cx="7359951" cy="2046176"/>
          </a:xfrm>
          <a:prstGeom prst="rect">
            <a:avLst/>
          </a:prstGeom>
          <a:noFill/>
          <a:ln>
            <a:noFill/>
          </a:ln>
        </p:spPr>
      </p:pic>
      <p:pic>
        <p:nvPicPr>
          <p:cNvPr id="145" name="Google Shape;145;g2eecc07110f_0_15"/>
          <p:cNvPicPr preferRelativeResize="0"/>
          <p:nvPr/>
        </p:nvPicPr>
        <p:blipFill>
          <a:blip r:embed="rId6">
            <a:alphaModFix/>
          </a:blip>
          <a:stretch>
            <a:fillRect/>
          </a:stretch>
        </p:blipFill>
        <p:spPr>
          <a:xfrm>
            <a:off x="4573175" y="3821425"/>
            <a:ext cx="7359951" cy="2046176"/>
          </a:xfrm>
          <a:prstGeom prst="rect">
            <a:avLst/>
          </a:prstGeom>
          <a:noFill/>
          <a:ln>
            <a:noFill/>
          </a:ln>
        </p:spPr>
      </p:pic>
      <p:pic>
        <p:nvPicPr>
          <p:cNvPr id="146" name="Google Shape;146;g2eecc07110f_0_15"/>
          <p:cNvPicPr preferRelativeResize="0"/>
          <p:nvPr/>
        </p:nvPicPr>
        <p:blipFill>
          <a:blip r:embed="rId7">
            <a:alphaModFix/>
          </a:blip>
          <a:stretch>
            <a:fillRect/>
          </a:stretch>
        </p:blipFill>
        <p:spPr>
          <a:xfrm>
            <a:off x="6306673" y="0"/>
            <a:ext cx="5626454" cy="5810250"/>
          </a:xfrm>
          <a:prstGeom prst="rect">
            <a:avLst/>
          </a:prstGeom>
          <a:noFill/>
          <a:ln>
            <a:noFill/>
          </a:ln>
        </p:spPr>
      </p:pic>
      <p:pic>
        <p:nvPicPr>
          <p:cNvPr id="147" name="Google Shape;147;g2eecc07110f_0_15" title="pp_coding.mp4">
            <a:hlinkClick r:id="rId8"/>
          </p:cNvPr>
          <p:cNvPicPr preferRelativeResize="0"/>
          <p:nvPr/>
        </p:nvPicPr>
        <p:blipFill>
          <a:blip r:embed="rId9">
            <a:alphaModFix/>
          </a:blip>
          <a:stretch>
            <a:fillRect/>
          </a:stretch>
        </p:blipFill>
        <p:spPr>
          <a:xfrm>
            <a:off x="140275" y="3032987"/>
            <a:ext cx="4268376" cy="24009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id="152" name="Google Shape;152;g2f5524a1a24_0_15"/>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153" name="Google Shape;153;g2f5524a1a24_0_15"/>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Expand the PP Logic (</a:t>
            </a:r>
            <a:r>
              <a:rPr b="1" lang="en-AU" sz="2800">
                <a:solidFill>
                  <a:schemeClr val="dk1"/>
                </a:solidFill>
                <a:latin typeface="Calibri"/>
                <a:ea typeface="Calibri"/>
                <a:cs typeface="Calibri"/>
                <a:sym typeface="Calibri"/>
              </a:rPr>
              <a:t>Code Complexity</a:t>
            </a:r>
            <a:r>
              <a:rPr b="1" lang="en-AU" sz="4200">
                <a:latin typeface="Arial Narrow"/>
                <a:ea typeface="Arial Narrow"/>
                <a:cs typeface="Arial Narrow"/>
                <a:sym typeface="Arial Narrow"/>
              </a:rPr>
              <a:t>)</a:t>
            </a:r>
            <a:endParaRPr b="1" i="0" sz="4200" u="none" cap="none" strike="noStrike">
              <a:solidFill>
                <a:srgbClr val="000000"/>
              </a:solidFill>
              <a:latin typeface="Arial Narrow"/>
              <a:ea typeface="Arial Narrow"/>
              <a:cs typeface="Arial Narrow"/>
              <a:sym typeface="Arial Narrow"/>
            </a:endParaRPr>
          </a:p>
        </p:txBody>
      </p:sp>
      <p:pic>
        <p:nvPicPr>
          <p:cNvPr id="154" name="Google Shape;154;g2f5524a1a24_0_15"/>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55" name="Google Shape;155;g2f5524a1a24_0_15"/>
          <p:cNvPicPr preferRelativeResize="0"/>
          <p:nvPr/>
        </p:nvPicPr>
        <p:blipFill>
          <a:blip r:embed="rId6">
            <a:alphaModFix/>
          </a:blip>
          <a:stretch>
            <a:fillRect/>
          </a:stretch>
        </p:blipFill>
        <p:spPr>
          <a:xfrm>
            <a:off x="5265600" y="1400350"/>
            <a:ext cx="6343649" cy="1562100"/>
          </a:xfrm>
          <a:prstGeom prst="rect">
            <a:avLst/>
          </a:prstGeom>
          <a:noFill/>
          <a:ln>
            <a:noFill/>
          </a:ln>
        </p:spPr>
      </p:pic>
      <p:pic>
        <p:nvPicPr>
          <p:cNvPr id="156" name="Google Shape;156;g2f5524a1a24_0_15"/>
          <p:cNvPicPr preferRelativeResize="0"/>
          <p:nvPr/>
        </p:nvPicPr>
        <p:blipFill>
          <a:blip r:embed="rId7">
            <a:alphaModFix/>
          </a:blip>
          <a:stretch>
            <a:fillRect/>
          </a:stretch>
        </p:blipFill>
        <p:spPr>
          <a:xfrm>
            <a:off x="5265600" y="4526475"/>
            <a:ext cx="6343649" cy="1243079"/>
          </a:xfrm>
          <a:prstGeom prst="rect">
            <a:avLst/>
          </a:prstGeom>
          <a:noFill/>
          <a:ln>
            <a:noFill/>
          </a:ln>
        </p:spPr>
      </p:pic>
      <p:cxnSp>
        <p:nvCxnSpPr>
          <p:cNvPr id="157" name="Google Shape;157;g2f5524a1a24_0_15"/>
          <p:cNvCxnSpPr>
            <a:stCxn id="155" idx="2"/>
            <a:endCxn id="156" idx="0"/>
          </p:cNvCxnSpPr>
          <p:nvPr/>
        </p:nvCxnSpPr>
        <p:spPr>
          <a:xfrm>
            <a:off x="8437424" y="2962450"/>
            <a:ext cx="0" cy="1563900"/>
          </a:xfrm>
          <a:prstGeom prst="straightConnector1">
            <a:avLst/>
          </a:prstGeom>
          <a:noFill/>
          <a:ln cap="flat" cmpd="sng" w="19050">
            <a:solidFill>
              <a:schemeClr val="dk2"/>
            </a:solidFill>
            <a:prstDash val="solid"/>
            <a:round/>
            <a:headEnd len="med" w="med" type="none"/>
            <a:tailEnd len="med" w="med" type="stealth"/>
          </a:ln>
        </p:spPr>
      </p:cxnSp>
      <p:sp>
        <p:nvSpPr>
          <p:cNvPr id="158" name="Google Shape;158;g2f5524a1a24_0_15"/>
          <p:cNvSpPr txBox="1"/>
          <p:nvPr/>
        </p:nvSpPr>
        <p:spPr>
          <a:xfrm>
            <a:off x="306050" y="1684200"/>
            <a:ext cx="6979200" cy="11112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chemeClr val="dk1"/>
              </a:buClr>
              <a:buSzPts val="2800"/>
              <a:buFont typeface="Calibri"/>
              <a:buChar char="●"/>
            </a:pPr>
            <a:r>
              <a:rPr lang="en-AU" sz="2800">
                <a:solidFill>
                  <a:schemeClr val="dk1"/>
                </a:solidFill>
                <a:latin typeface="Calibri"/>
                <a:ea typeface="Calibri"/>
                <a:cs typeface="Calibri"/>
                <a:sym typeface="Calibri"/>
              </a:rPr>
              <a:t>Number of functions</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AU" sz="2800">
                <a:solidFill>
                  <a:schemeClr val="dk1"/>
                </a:solidFill>
                <a:latin typeface="Calibri"/>
                <a:ea typeface="Calibri"/>
                <a:cs typeface="Calibri"/>
                <a:sym typeface="Calibri"/>
              </a:rPr>
              <a:t>Number of Variables</a:t>
            </a:r>
            <a:endParaRPr sz="2800">
              <a:solidFill>
                <a:schemeClr val="dk1"/>
              </a:solidFill>
              <a:latin typeface="Calibri"/>
              <a:ea typeface="Calibri"/>
              <a:cs typeface="Calibri"/>
              <a:sym typeface="Calibri"/>
            </a:endParaRPr>
          </a:p>
        </p:txBody>
      </p:sp>
      <p:sp>
        <p:nvSpPr>
          <p:cNvPr id="159" name="Google Shape;159;g2f5524a1a24_0_15"/>
          <p:cNvSpPr txBox="1"/>
          <p:nvPr/>
        </p:nvSpPr>
        <p:spPr>
          <a:xfrm>
            <a:off x="363525" y="4931475"/>
            <a:ext cx="69792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AU" sz="2800">
                <a:solidFill>
                  <a:schemeClr val="dk1"/>
                </a:solidFill>
                <a:latin typeface="Calibri"/>
                <a:ea typeface="Calibri"/>
                <a:cs typeface="Calibri"/>
                <a:sym typeface="Calibri"/>
              </a:rPr>
              <a:t>Number of Objects</a:t>
            </a:r>
            <a:endParaRPr sz="2800">
              <a:solidFill>
                <a:schemeClr val="dk1"/>
              </a:solidFill>
              <a:latin typeface="Calibri"/>
              <a:ea typeface="Calibri"/>
              <a:cs typeface="Calibri"/>
              <a:sym typeface="Calibri"/>
            </a:endParaRPr>
          </a:p>
        </p:txBody>
      </p:sp>
      <p:sp>
        <p:nvSpPr>
          <p:cNvPr id="160" name="Google Shape;160;g2f5524a1a24_0_15"/>
          <p:cNvSpPr txBox="1"/>
          <p:nvPr/>
        </p:nvSpPr>
        <p:spPr>
          <a:xfrm>
            <a:off x="8517975" y="3429000"/>
            <a:ext cx="3477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200">
                <a:solidFill>
                  <a:schemeClr val="dk1"/>
                </a:solidFill>
                <a:latin typeface="Calibri"/>
                <a:ea typeface="Calibri"/>
                <a:cs typeface="Calibri"/>
                <a:sym typeface="Calibri"/>
              </a:rPr>
              <a:t>Next level </a:t>
            </a:r>
            <a:r>
              <a:rPr b="1" lang="en-AU" sz="2200">
                <a:solidFill>
                  <a:schemeClr val="dk1"/>
                </a:solidFill>
                <a:latin typeface="Calibri"/>
                <a:ea typeface="Calibri"/>
                <a:cs typeface="Calibri"/>
                <a:sym typeface="Calibri"/>
              </a:rPr>
              <a:t>encapsulation</a:t>
            </a:r>
            <a:endParaRPr b="1" sz="22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pic>
        <p:nvPicPr>
          <p:cNvPr id="165" name="Google Shape;165;g2f5524a1a24_0_40"/>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166" name="Google Shape;166;g2f5524a1a24_0_40"/>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Object-Oriented Programming (OOP)</a:t>
            </a:r>
            <a:endParaRPr b="1" i="0" sz="4200" u="none" cap="none" strike="noStrike">
              <a:solidFill>
                <a:srgbClr val="000000"/>
              </a:solidFill>
              <a:latin typeface="Arial Narrow"/>
              <a:ea typeface="Arial Narrow"/>
              <a:cs typeface="Arial Narrow"/>
              <a:sym typeface="Arial Narrow"/>
            </a:endParaRPr>
          </a:p>
        </p:txBody>
      </p:sp>
      <p:pic>
        <p:nvPicPr>
          <p:cNvPr id="167" name="Google Shape;167;g2f5524a1a24_0_40"/>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68" name="Google Shape;168;g2f5524a1a24_0_40" title="opp_coding.mp4">
            <a:hlinkClick r:id="rId6"/>
          </p:cNvPr>
          <p:cNvPicPr preferRelativeResize="0"/>
          <p:nvPr/>
        </p:nvPicPr>
        <p:blipFill>
          <a:blip r:embed="rId7">
            <a:alphaModFix/>
          </a:blip>
          <a:stretch>
            <a:fillRect/>
          </a:stretch>
        </p:blipFill>
        <p:spPr>
          <a:xfrm>
            <a:off x="6211200" y="1620350"/>
            <a:ext cx="5614709" cy="3158274"/>
          </a:xfrm>
          <a:prstGeom prst="rect">
            <a:avLst/>
          </a:prstGeom>
          <a:noFill/>
          <a:ln>
            <a:noFill/>
          </a:ln>
        </p:spPr>
      </p:pic>
      <p:sp>
        <p:nvSpPr>
          <p:cNvPr id="169" name="Google Shape;169;g2f5524a1a24_0_40"/>
          <p:cNvSpPr txBox="1"/>
          <p:nvPr/>
        </p:nvSpPr>
        <p:spPr>
          <a:xfrm>
            <a:off x="306050" y="1860438"/>
            <a:ext cx="6979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800">
                <a:solidFill>
                  <a:schemeClr val="dk1"/>
                </a:solidFill>
                <a:latin typeface="Calibri"/>
                <a:ea typeface="Calibri"/>
                <a:cs typeface="Calibri"/>
                <a:sym typeface="Calibri"/>
              </a:rPr>
              <a:t>Jigsaw Puzzle:</a:t>
            </a:r>
            <a:endParaRPr b="1" sz="28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AU" sz="2500">
                <a:solidFill>
                  <a:schemeClr val="dk1"/>
                </a:solidFill>
                <a:latin typeface="Calibri"/>
                <a:ea typeface="Calibri"/>
                <a:cs typeface="Calibri"/>
                <a:sym typeface="Calibri"/>
              </a:rPr>
              <a:t>More pieces -&gt; More details</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AU" sz="2500">
                <a:solidFill>
                  <a:schemeClr val="dk1"/>
                </a:solidFill>
                <a:latin typeface="Calibri"/>
                <a:ea typeface="Calibri"/>
                <a:cs typeface="Calibri"/>
                <a:sym typeface="Calibri"/>
              </a:rPr>
              <a:t>Expand the plate -&gt; Add more pieces</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b="1" lang="en-AU" sz="2800">
                <a:solidFill>
                  <a:schemeClr val="dk1"/>
                </a:solidFill>
                <a:latin typeface="Calibri"/>
                <a:ea typeface="Calibri"/>
                <a:cs typeface="Calibri"/>
                <a:sym typeface="Calibri"/>
              </a:rPr>
              <a:t>Can not complete the whole?</a:t>
            </a:r>
            <a:endParaRPr b="1" sz="2800">
              <a:solidFill>
                <a:schemeClr val="dk1"/>
              </a:solidFill>
              <a:latin typeface="Calibri"/>
              <a:ea typeface="Calibri"/>
              <a:cs typeface="Calibri"/>
              <a:sym typeface="Calibri"/>
            </a:endParaRPr>
          </a:p>
          <a:p>
            <a:pPr indent="0" lvl="0" marL="0" rtl="0" algn="l">
              <a:spcBef>
                <a:spcPts val="0"/>
              </a:spcBef>
              <a:spcAft>
                <a:spcPts val="0"/>
              </a:spcAft>
              <a:buNone/>
            </a:pPr>
            <a:r>
              <a:rPr lang="en-AU" sz="2800">
                <a:solidFill>
                  <a:schemeClr val="dk1"/>
                </a:solidFill>
                <a:latin typeface="Calibri"/>
                <a:ea typeface="Calibri"/>
                <a:cs typeface="Calibri"/>
                <a:sym typeface="Calibri"/>
              </a:rPr>
              <a:t>-&gt;</a:t>
            </a:r>
            <a:r>
              <a:rPr lang="en-AU" sz="2800">
                <a:solidFill>
                  <a:schemeClr val="dk1"/>
                </a:solidFill>
                <a:latin typeface="Calibri"/>
                <a:ea typeface="Calibri"/>
                <a:cs typeface="Calibri"/>
                <a:sym typeface="Calibri"/>
              </a:rPr>
              <a:t> </a:t>
            </a:r>
            <a:r>
              <a:rPr lang="en-AU" sz="2800">
                <a:solidFill>
                  <a:schemeClr val="dk1"/>
                </a:solidFill>
                <a:latin typeface="Calibri"/>
                <a:ea typeface="Calibri"/>
                <a:cs typeface="Calibri"/>
                <a:sym typeface="Calibri"/>
              </a:rPr>
              <a:t>start</a:t>
            </a:r>
            <a:r>
              <a:rPr lang="en-AU" sz="2800">
                <a:solidFill>
                  <a:schemeClr val="dk1"/>
                </a:solidFill>
                <a:latin typeface="Calibri"/>
                <a:ea typeface="Calibri"/>
                <a:cs typeface="Calibri"/>
                <a:sym typeface="Calibri"/>
              </a:rPr>
              <a:t> from smaller plate first~~</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pic>
        <p:nvPicPr>
          <p:cNvPr id="174" name="Google Shape;174;g2f5524a1a24_0_54"/>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175" name="Google Shape;175;g2f5524a1a24_0_54"/>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Why don’t Use Function?</a:t>
            </a:r>
            <a:endParaRPr b="1" i="0" sz="4200" u="none" cap="none" strike="noStrike">
              <a:solidFill>
                <a:srgbClr val="000000"/>
              </a:solidFill>
              <a:latin typeface="Arial Narrow"/>
              <a:ea typeface="Arial Narrow"/>
              <a:cs typeface="Arial Narrow"/>
              <a:sym typeface="Arial Narrow"/>
            </a:endParaRPr>
          </a:p>
        </p:txBody>
      </p:sp>
      <p:pic>
        <p:nvPicPr>
          <p:cNvPr id="176" name="Google Shape;176;g2f5524a1a24_0_54"/>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77" name="Google Shape;177;g2f5524a1a24_0_54"/>
          <p:cNvPicPr preferRelativeResize="0"/>
          <p:nvPr/>
        </p:nvPicPr>
        <p:blipFill>
          <a:blip r:embed="rId6">
            <a:alphaModFix/>
          </a:blip>
          <a:stretch>
            <a:fillRect/>
          </a:stretch>
        </p:blipFill>
        <p:spPr>
          <a:xfrm>
            <a:off x="487801" y="1436725"/>
            <a:ext cx="11037774" cy="353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pic>
        <p:nvPicPr>
          <p:cNvPr id="182" name="Google Shape;182;g2f5524a1a24_0_77"/>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183" name="Google Shape;183;g2f5524a1a24_0_77"/>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OOP </a:t>
            </a:r>
            <a:r>
              <a:rPr b="1" lang="en-AU" sz="4200">
                <a:latin typeface="Arial Narrow"/>
                <a:ea typeface="Arial Narrow"/>
                <a:cs typeface="Arial Narrow"/>
                <a:sym typeface="Arial Narrow"/>
              </a:rPr>
              <a:t>Manipulations</a:t>
            </a:r>
            <a:r>
              <a:rPr b="1" lang="en-AU" sz="4200">
                <a:latin typeface="Arial Narrow"/>
                <a:ea typeface="Arial Narrow"/>
                <a:cs typeface="Arial Narrow"/>
                <a:sym typeface="Arial Narrow"/>
              </a:rPr>
              <a:t> </a:t>
            </a:r>
            <a:endParaRPr b="1" i="0" sz="4200" u="none" cap="none" strike="noStrike">
              <a:solidFill>
                <a:srgbClr val="000000"/>
              </a:solidFill>
              <a:latin typeface="Arial Narrow"/>
              <a:ea typeface="Arial Narrow"/>
              <a:cs typeface="Arial Narrow"/>
              <a:sym typeface="Arial Narrow"/>
            </a:endParaRPr>
          </a:p>
        </p:txBody>
      </p:sp>
      <p:pic>
        <p:nvPicPr>
          <p:cNvPr id="184" name="Google Shape;184;g2f5524a1a24_0_77"/>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85" name="Google Shape;185;g2f5524a1a24_0_77"/>
          <p:cNvSpPr txBox="1"/>
          <p:nvPr/>
        </p:nvSpPr>
        <p:spPr>
          <a:xfrm>
            <a:off x="121175" y="2687025"/>
            <a:ext cx="5088900" cy="9789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Font typeface="Calibri"/>
              <a:buChar char="●"/>
            </a:pPr>
            <a:r>
              <a:rPr lang="en-AU" sz="2400">
                <a:solidFill>
                  <a:schemeClr val="dk1"/>
                </a:solidFill>
                <a:latin typeface="Calibri"/>
                <a:ea typeface="Calibri"/>
                <a:cs typeface="Calibri"/>
                <a:sym typeface="Calibri"/>
              </a:rPr>
              <a:t>Class: profile template</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AU" sz="2400">
                <a:solidFill>
                  <a:schemeClr val="dk1"/>
                </a:solidFill>
                <a:latin typeface="Calibri"/>
                <a:ea typeface="Calibri"/>
                <a:cs typeface="Calibri"/>
                <a:sym typeface="Calibri"/>
              </a:rPr>
              <a:t>Object: your personal profile</a:t>
            </a:r>
            <a:endParaRPr sz="2400">
              <a:solidFill>
                <a:schemeClr val="dk1"/>
              </a:solidFill>
              <a:latin typeface="Calibri"/>
              <a:ea typeface="Calibri"/>
              <a:cs typeface="Calibri"/>
              <a:sym typeface="Calibri"/>
            </a:endParaRPr>
          </a:p>
        </p:txBody>
      </p:sp>
      <p:pic>
        <p:nvPicPr>
          <p:cNvPr id="186" name="Google Shape;186;g2f5524a1a24_0_77"/>
          <p:cNvPicPr preferRelativeResize="0"/>
          <p:nvPr/>
        </p:nvPicPr>
        <p:blipFill>
          <a:blip r:embed="rId6">
            <a:alphaModFix/>
          </a:blip>
          <a:stretch>
            <a:fillRect/>
          </a:stretch>
        </p:blipFill>
        <p:spPr>
          <a:xfrm>
            <a:off x="4354100" y="1354200"/>
            <a:ext cx="3628874" cy="4180551"/>
          </a:xfrm>
          <a:prstGeom prst="rect">
            <a:avLst/>
          </a:prstGeom>
          <a:noFill/>
          <a:ln>
            <a:noFill/>
          </a:ln>
        </p:spPr>
      </p:pic>
      <p:pic>
        <p:nvPicPr>
          <p:cNvPr id="187" name="Google Shape;187;g2f5524a1a24_0_77"/>
          <p:cNvPicPr preferRelativeResize="0"/>
          <p:nvPr/>
        </p:nvPicPr>
        <p:blipFill>
          <a:blip r:embed="rId7">
            <a:alphaModFix/>
          </a:blip>
          <a:stretch>
            <a:fillRect/>
          </a:stretch>
        </p:blipFill>
        <p:spPr>
          <a:xfrm>
            <a:off x="8315600" y="1338725"/>
            <a:ext cx="3682550" cy="41805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pic>
        <p:nvPicPr>
          <p:cNvPr id="192" name="Google Shape;192;g2f5524a1a24_0_87"/>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193" name="Google Shape;193;g2f5524a1a24_0_87"/>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Class Components</a:t>
            </a:r>
            <a:endParaRPr b="1" i="0" sz="4200" u="none" cap="none" strike="noStrike">
              <a:solidFill>
                <a:srgbClr val="000000"/>
              </a:solidFill>
              <a:latin typeface="Arial Narrow"/>
              <a:ea typeface="Arial Narrow"/>
              <a:cs typeface="Arial Narrow"/>
              <a:sym typeface="Arial Narrow"/>
            </a:endParaRPr>
          </a:p>
        </p:txBody>
      </p:sp>
      <p:pic>
        <p:nvPicPr>
          <p:cNvPr id="194" name="Google Shape;194;g2f5524a1a24_0_87"/>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95" name="Google Shape;195;g2f5524a1a24_0_87"/>
          <p:cNvSpPr txBox="1"/>
          <p:nvPr/>
        </p:nvSpPr>
        <p:spPr>
          <a:xfrm>
            <a:off x="739125" y="2302150"/>
            <a:ext cx="697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96" name="Google Shape;196;g2f5524a1a24_0_87"/>
          <p:cNvSpPr txBox="1"/>
          <p:nvPr/>
        </p:nvSpPr>
        <p:spPr>
          <a:xfrm>
            <a:off x="306050" y="1882050"/>
            <a:ext cx="5388900" cy="30939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__init__ (constructor): Object Variables</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__str__: Present the object by string</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Other functions</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Class Variables</a:t>
            </a:r>
            <a:endParaRPr sz="2800">
              <a:solidFill>
                <a:schemeClr val="dk1"/>
              </a:solidFill>
              <a:latin typeface="Calibri"/>
              <a:ea typeface="Calibri"/>
              <a:cs typeface="Calibri"/>
              <a:sym typeface="Calibri"/>
            </a:endParaRPr>
          </a:p>
        </p:txBody>
      </p:sp>
      <p:pic>
        <p:nvPicPr>
          <p:cNvPr id="197" name="Google Shape;197;g2f5524a1a24_0_87"/>
          <p:cNvPicPr preferRelativeResize="0"/>
          <p:nvPr/>
        </p:nvPicPr>
        <p:blipFill>
          <a:blip r:embed="rId6">
            <a:alphaModFix/>
          </a:blip>
          <a:stretch>
            <a:fillRect/>
          </a:stretch>
        </p:blipFill>
        <p:spPr>
          <a:xfrm>
            <a:off x="5781388" y="777950"/>
            <a:ext cx="6173386" cy="459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